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84" r:id="rId6"/>
    <p:sldId id="285" r:id="rId7"/>
    <p:sldId id="286" r:id="rId8"/>
    <p:sldId id="288" r:id="rId9"/>
    <p:sldId id="290" r:id="rId10"/>
    <p:sldId id="287" r:id="rId11"/>
    <p:sldId id="289" r:id="rId12"/>
    <p:sldId id="291" r:id="rId13"/>
    <p:sldId id="292" r:id="rId14"/>
    <p:sldId id="293" r:id="rId15"/>
    <p:sldId id="297" r:id="rId16"/>
    <p:sldId id="296" r:id="rId17"/>
    <p:sldId id="298" r:id="rId18"/>
    <p:sldId id="299" r:id="rId19"/>
    <p:sldId id="281" r:id="rId20"/>
    <p:sldId id="300" r:id="rId21"/>
    <p:sldId id="309" r:id="rId22"/>
    <p:sldId id="310" r:id="rId23"/>
    <p:sldId id="301" r:id="rId24"/>
    <p:sldId id="312" r:id="rId25"/>
    <p:sldId id="302" r:id="rId26"/>
    <p:sldId id="313" r:id="rId27"/>
    <p:sldId id="314" r:id="rId28"/>
    <p:sldId id="303" r:id="rId29"/>
    <p:sldId id="304" r:id="rId30"/>
    <p:sldId id="305" r:id="rId31"/>
    <p:sldId id="306" r:id="rId32"/>
    <p:sldId id="315" r:id="rId33"/>
    <p:sldId id="31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434"/>
    <a:srgbClr val="1C0BFD"/>
    <a:srgbClr val="6A67FF"/>
    <a:srgbClr val="F79D0C"/>
    <a:srgbClr val="789FD1"/>
    <a:srgbClr val="FFC000"/>
    <a:srgbClr val="DFF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94588" autoAdjust="0"/>
  </p:normalViewPr>
  <p:slideViewPr>
    <p:cSldViewPr snapToGrid="0">
      <p:cViewPr>
        <p:scale>
          <a:sx n="66" d="100"/>
          <a:sy n="66" d="100"/>
        </p:scale>
        <p:origin x="232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D5793-E700-4DB1-9C09-5BBC853FFA26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52AAE-69C7-4C7E-9092-F9435F14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18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96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03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9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796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44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452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52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561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91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01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1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294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62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51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292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02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13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48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38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Overlap</a:t>
            </a:r>
            <a:r>
              <a:rPr lang="ko-KR" altLang="en-US" dirty="0"/>
              <a:t>은 </a:t>
            </a:r>
            <a:r>
              <a:rPr lang="en-US" altLang="ko-KR" dirty="0"/>
              <a:t>IOU </a:t>
            </a:r>
            <a:r>
              <a:rPr lang="ko-KR" altLang="en-US" dirty="0"/>
              <a:t>방식으로 </a:t>
            </a:r>
            <a:r>
              <a:rPr lang="en-US" altLang="ko-KR" dirty="0"/>
              <a:t>detection</a:t>
            </a:r>
            <a:r>
              <a:rPr lang="ko-KR" altLang="en-US" dirty="0"/>
              <a:t>하는 방식</a:t>
            </a:r>
            <a:r>
              <a:rPr lang="en-US" altLang="ko-KR" dirty="0"/>
              <a:t>. </a:t>
            </a:r>
            <a:r>
              <a:rPr lang="ko-KR" altLang="en-US" dirty="0" err="1"/>
              <a:t>겹쳐있는</a:t>
            </a:r>
            <a:r>
              <a:rPr lang="ko-KR" altLang="en-US" dirty="0"/>
              <a:t> 사물을 감지하는 데서 정확도가 떨어짐 </a:t>
            </a:r>
            <a:r>
              <a:rPr lang="en-US" altLang="ko-KR" dirty="0"/>
              <a:t>(Q4,Q5)</a:t>
            </a:r>
          </a:p>
          <a:p>
            <a:r>
              <a:rPr lang="en-US" altLang="ko-KR" dirty="0"/>
              <a:t>GNN</a:t>
            </a:r>
            <a:r>
              <a:rPr lang="ko-KR" altLang="en-US" dirty="0"/>
              <a:t>은 </a:t>
            </a:r>
            <a:r>
              <a:rPr lang="en-US" altLang="ko-KR" dirty="0"/>
              <a:t>tracking</a:t>
            </a:r>
            <a:r>
              <a:rPr lang="ko-KR" altLang="en-US" dirty="0"/>
              <a:t>만 한 모형 </a:t>
            </a:r>
            <a:r>
              <a:rPr lang="en-US" altLang="ko-KR" dirty="0"/>
              <a:t>-&gt; </a:t>
            </a:r>
            <a:r>
              <a:rPr lang="ko-KR" altLang="en-US" dirty="0"/>
              <a:t>초당프레임이 </a:t>
            </a:r>
            <a:r>
              <a:rPr lang="en-US" altLang="ko-KR" dirty="0"/>
              <a:t>1 </a:t>
            </a:r>
            <a:r>
              <a:rPr lang="ko-KR" altLang="en-US" dirty="0"/>
              <a:t>이하일 때 속도가 느려지는 편</a:t>
            </a:r>
            <a:endParaRPr lang="en-US" altLang="ko-KR" dirty="0"/>
          </a:p>
          <a:p>
            <a:r>
              <a:rPr lang="en-US" altLang="ko-KR" dirty="0"/>
              <a:t>MIRIS</a:t>
            </a:r>
            <a:r>
              <a:rPr lang="ko-KR" altLang="en-US" dirty="0"/>
              <a:t>는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stage</a:t>
            </a:r>
            <a:r>
              <a:rPr lang="ko-KR" altLang="en-US" dirty="0"/>
              <a:t>를 다 거친 모형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9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9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636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845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61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756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52AAE-69C7-4C7E-9092-F9435F14B7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1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5BA18-227E-E60E-8F4D-1F9AD8285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6C23CA-83B1-522C-4FFA-88AA66FC6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A8C9C-8558-8F81-CC47-AA7F9F68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A6D56-2858-1AC5-51BA-85B5D564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3C44F-704B-FE0C-365A-D17D51A6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3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FBF28-B03D-A993-C583-B0BC5195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AB1750-2EEA-0AD8-8597-95F826D6A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11E2E-6900-BAF0-02BA-F67E7182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910CF6-9721-D375-B4A3-080AF43CB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C2C2B-4CB4-937C-C713-4C2EDAB8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45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EE8A8A-F2F3-C738-DB0B-4598E6F90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D79DE0-5C3B-52BD-46D3-74DF5F3BE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1BF0F-AAA7-BC58-F029-F5FBA88A6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355D77-418A-26D8-AD27-12440506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BB5A8F-80FB-5092-F475-C16C3B0E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45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FAEBD-AB28-7E51-FF24-756DBCA5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65F94A-EB75-3521-7B43-EE7482283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7E3771-6B46-9BEE-2C4B-56841883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DBA90-832A-6D51-EC47-F2F9EFEF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3B6DE-5308-C1B8-7B37-048BD355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6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D8BFE-106D-8B4F-0BF1-5C2722CE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91EE9D-889F-8DC8-8E81-CD65607E3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BEAEC-1794-AC08-1F2A-4518EEFC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03D41-110A-050B-54D0-4A9145A5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03359-6432-8799-AAB6-1224D21E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03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323C9-F367-D642-F698-F85A55F8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096F6-95A7-B169-FE7D-8C715D8B6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E9AD2A-20F7-EE20-405A-69EC915DF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29B466-60B8-C62F-B16B-825B4E6B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71180-1319-6111-3AF7-40D01106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24F12-6B1E-26C0-2898-B76EC7FA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77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EB7DA-F95E-566D-DB98-A6A4B4C9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7EF0D-4A0E-C5C1-2072-D6EB07249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E326CB-19E6-CDE1-5360-DF4999E3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0E011C-49D2-B6BC-CB5E-FCA2024D2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4AE55F-83A7-4992-8C75-F9D52EC19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859A37-7A97-C53E-AF2B-FDFE71D9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1D1A3B-C3BD-A272-F482-ED06D6B2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683C4F-B9B6-6C15-C319-B0421812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5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F3330-2A2A-ABED-274C-967D5C2B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C90EB6-778F-03E4-5A2D-06623168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94A919-15E7-8122-8B5B-15EB2EE9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2425A9-E8A2-BD59-3BF2-8B1D7F90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81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C29609-ADAD-02C6-1ECF-C0800F040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905C85-0AF9-BDDA-F86C-AB90091F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F3FC18-A062-FA88-CF74-A6FA6193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5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50963-D604-3464-D141-AA8DD59E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5C9DF-4749-522C-D6A5-1A63C391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58F1FF-7934-0D27-BD7A-45AF5FAAE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5713D9-0CF1-13AB-388F-5344A6DB3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0F9BE-0CC4-18C0-C7C9-661E66B1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03C3D5-7EC8-EB77-B18F-A1E4FD0E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2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EAF45-95DB-0116-A0E1-F30EBFEE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CFEAAA-92A7-253F-E49E-8CD542E82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C1CA26-F0CF-86E5-5AF6-396D7EDC1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7EDBC7-B053-AB0C-7239-7949CD82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8A616-5868-A300-4944-F8131F4E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D5DF5-4BE6-FD78-C493-5D582A34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8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21C8AF-295F-15C2-C879-D337D5248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6890A8-49EA-551B-1FE1-D609586F7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A6BBA6-866A-7568-C1A6-D8F525371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7044D-870A-4329-AD00-24642E166607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F2FE9-DD4C-532E-FF79-FC5D43465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00A6C-A0D3-C0B4-079F-A867AE6F6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EC59D-4DAF-41A0-ADD5-181158A6A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A00879-F3FC-248C-874A-2EE57C629A08}"/>
              </a:ext>
            </a:extLst>
          </p:cNvPr>
          <p:cNvSpPr txBox="1"/>
          <p:nvPr/>
        </p:nvSpPr>
        <p:spPr>
          <a:xfrm>
            <a:off x="577315" y="1631373"/>
            <a:ext cx="11465877" cy="1305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BlazeIt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: optimizing declarative aggregation and limit queries for neural network-based video analytics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C1214-F672-2331-6F48-20C4C8D5A27E}"/>
              </a:ext>
            </a:extLst>
          </p:cNvPr>
          <p:cNvSpPr txBox="1"/>
          <p:nvPr/>
        </p:nvSpPr>
        <p:spPr>
          <a:xfrm>
            <a:off x="577314" y="3059668"/>
            <a:ext cx="1132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Kang, D.,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Bailis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&amp;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Zaharia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(2018)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9965B4F-F25A-F2AF-A5F9-C7E6488A18C0}"/>
              </a:ext>
            </a:extLst>
          </p:cNvPr>
          <p:cNvCxnSpPr>
            <a:cxnSpLocks/>
          </p:cNvCxnSpPr>
          <p:nvPr/>
        </p:nvCxnSpPr>
        <p:spPr>
          <a:xfrm>
            <a:off x="577314" y="2936538"/>
            <a:ext cx="10903486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744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4. Query Optimizer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00B79-79B7-80C4-7901-2085555446FF}"/>
              </a:ext>
            </a:extLst>
          </p:cNvPr>
          <p:cNvSpPr txBox="1"/>
          <p:nvPr/>
        </p:nvSpPr>
        <p:spPr>
          <a:xfrm>
            <a:off x="333812" y="1839689"/>
            <a:ext cx="1142275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데이터의 일부 통계량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(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프레임당 차량의 </a:t>
            </a:r>
            <a:r>
              <a:rPr lang="ko-KR" altLang="en-US" sz="1200" u="sng" dirty="0">
                <a:solidFill>
                  <a:srgbClr val="243434"/>
                </a:solidFill>
                <a:latin typeface="+mj-lt"/>
              </a:rPr>
              <a:t>평균 수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)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와 같은 것들로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프레임 안의 객체의 수를 빠르게 세는 것이 목적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모든 프레임에서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object detection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을 하는 것이 가장 정확하지만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, but 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너무 느리기 때문에 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error bound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를 지정함으로써 더 빠르게 실행함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   (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+mj-lt"/>
              </a:rPr>
              <a:t>사용자가 엄격한 오차 허용 한도를 입력한 경우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+mj-lt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+mj-lt"/>
              </a:rPr>
              <a:t>신경망의 정확도가 떨어질 수 있음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+mj-lt"/>
              </a:rPr>
              <a:t>)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F048A5-C424-E72A-5ED4-0DA7C5E16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566" b="76198"/>
          <a:stretch/>
        </p:blipFill>
        <p:spPr>
          <a:xfrm>
            <a:off x="9340648" y="1094684"/>
            <a:ext cx="2223557" cy="1038918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468D8B3-ED45-0667-6D82-C64E62021588}"/>
              </a:ext>
            </a:extLst>
          </p:cNvPr>
          <p:cNvSpPr/>
          <p:nvPr/>
        </p:nvSpPr>
        <p:spPr>
          <a:xfrm>
            <a:off x="9398705" y="1080394"/>
            <a:ext cx="1728000" cy="251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680FCC-CF1F-9C80-50D9-7AE603655995}"/>
              </a:ext>
            </a:extLst>
          </p:cNvPr>
          <p:cNvSpPr/>
          <p:nvPr/>
        </p:nvSpPr>
        <p:spPr>
          <a:xfrm>
            <a:off x="9398705" y="1651120"/>
            <a:ext cx="1836000" cy="460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4E2A5-471B-D63E-7873-15EA84BFABF7}"/>
              </a:ext>
            </a:extLst>
          </p:cNvPr>
          <p:cNvSpPr txBox="1"/>
          <p:nvPr/>
        </p:nvSpPr>
        <p:spPr>
          <a:xfrm>
            <a:off x="517788" y="1247562"/>
            <a:ext cx="274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243434"/>
                </a:solidFill>
                <a:latin typeface="+mj-lt"/>
              </a:rPr>
              <a:t>4.1) Optimizing Aggregates</a:t>
            </a:r>
            <a:endParaRPr lang="en-US" altLang="ko-KR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EF7C43-9505-B93E-EA6B-8A2A337AE3E9}"/>
              </a:ext>
            </a:extLst>
          </p:cNvPr>
          <p:cNvSpPr/>
          <p:nvPr/>
        </p:nvSpPr>
        <p:spPr>
          <a:xfrm>
            <a:off x="667080" y="4305980"/>
            <a:ext cx="158750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Training set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: TMAS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7854FC-63CE-5C10-1EE5-19B261721FD7}"/>
              </a:ext>
            </a:extLst>
          </p:cNvPr>
          <p:cNvSpPr/>
          <p:nvPr/>
        </p:nvSpPr>
        <p:spPr>
          <a:xfrm>
            <a:off x="3130880" y="3326563"/>
            <a:ext cx="174592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훈련 데이터가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충분한 경우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3EB458-B1B4-0DE9-C1AE-1429BCDEDF6B}"/>
              </a:ext>
            </a:extLst>
          </p:cNvPr>
          <p:cNvSpPr/>
          <p:nvPr/>
        </p:nvSpPr>
        <p:spPr>
          <a:xfrm>
            <a:off x="3130880" y="5370166"/>
            <a:ext cx="174592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훈련 데이터가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충분하지 않은 경우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AA733-3B86-42B5-D40F-02BA8D7DC816}"/>
              </a:ext>
            </a:extLst>
          </p:cNvPr>
          <p:cNvSpPr/>
          <p:nvPr/>
        </p:nvSpPr>
        <p:spPr>
          <a:xfrm>
            <a:off x="5664200" y="5370166"/>
            <a:ext cx="234000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무작위 샘플링</a:t>
            </a:r>
            <a:r>
              <a:rPr lang="en-US" altLang="ko-KR" sz="1200" b="1" dirty="0">
                <a:solidFill>
                  <a:schemeClr val="tx1"/>
                </a:solidFill>
              </a:rPr>
              <a:t>(default) </a:t>
            </a:r>
            <a:r>
              <a:rPr lang="ko-KR" altLang="en-US" sz="1200" b="1" dirty="0">
                <a:solidFill>
                  <a:schemeClr val="tx1"/>
                </a:solidFill>
              </a:rPr>
              <a:t>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계산된 통계량을 반환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E3D351-F6EC-8560-5A7E-7B945B01EEC7}"/>
              </a:ext>
            </a:extLst>
          </p:cNvPr>
          <p:cNvSpPr/>
          <p:nvPr/>
        </p:nvSpPr>
        <p:spPr>
          <a:xfrm>
            <a:off x="5664200" y="3326563"/>
            <a:ext cx="174592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특화된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신경망을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A9B47C-0532-681A-D767-DBBA8086D961}"/>
              </a:ext>
            </a:extLst>
          </p:cNvPr>
          <p:cNvSpPr/>
          <p:nvPr/>
        </p:nvSpPr>
        <p:spPr>
          <a:xfrm>
            <a:off x="9340647" y="2783632"/>
            <a:ext cx="165600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통계량을 반환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9FE6EB-0700-35E0-4D1A-3340DE982019}"/>
              </a:ext>
            </a:extLst>
          </p:cNvPr>
          <p:cNvSpPr/>
          <p:nvPr/>
        </p:nvSpPr>
        <p:spPr>
          <a:xfrm>
            <a:off x="9304045" y="3918665"/>
            <a:ext cx="165600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제어변수 방법으로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통계량을 근사 추정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78C9A0-CD34-4FA1-B977-7AC9EEEF2B2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254580" y="3705183"/>
            <a:ext cx="876300" cy="979417"/>
          </a:xfrm>
          <a:prstGeom prst="straightConnector1">
            <a:avLst/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0DDD94-4E8B-22FA-1C37-7A737D2E7F2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254580" y="4684600"/>
            <a:ext cx="876300" cy="1064186"/>
          </a:xfrm>
          <a:prstGeom prst="straightConnector1">
            <a:avLst/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7B335BB-0AFE-C2F0-E244-E4B1702F06B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876800" y="3705183"/>
            <a:ext cx="787400" cy="0"/>
          </a:xfrm>
          <a:prstGeom prst="straightConnector1">
            <a:avLst/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502796C-F689-7D64-5545-8D46055E9CE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876800" y="5748786"/>
            <a:ext cx="787400" cy="0"/>
          </a:xfrm>
          <a:prstGeom prst="straightConnector1">
            <a:avLst/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7C398D3-89A5-DB20-84CF-C77D85E5FC02}"/>
              </a:ext>
            </a:extLst>
          </p:cNvPr>
          <p:cNvCxnSpPr>
            <a:cxnSpLocks/>
          </p:cNvCxnSpPr>
          <p:nvPr/>
        </p:nvCxnSpPr>
        <p:spPr>
          <a:xfrm flipV="1">
            <a:off x="7514293" y="3166378"/>
            <a:ext cx="1692000" cy="648000"/>
          </a:xfrm>
          <a:prstGeom prst="bentConnector3">
            <a:avLst>
              <a:gd name="adj1" fmla="val 0"/>
            </a:avLst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5F9768FD-D59E-B34B-7381-0CF1DFC7FA5E}"/>
              </a:ext>
            </a:extLst>
          </p:cNvPr>
          <p:cNvCxnSpPr>
            <a:cxnSpLocks/>
          </p:cNvCxnSpPr>
          <p:nvPr/>
        </p:nvCxnSpPr>
        <p:spPr>
          <a:xfrm>
            <a:off x="7514293" y="3382885"/>
            <a:ext cx="1692000" cy="914400"/>
          </a:xfrm>
          <a:prstGeom prst="bentConnector3">
            <a:avLst>
              <a:gd name="adj1" fmla="val 0"/>
            </a:avLst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083D6E3-813E-3AE5-3EFE-E088F8C3CD72}"/>
              </a:ext>
            </a:extLst>
          </p:cNvPr>
          <p:cNvSpPr txBox="1"/>
          <p:nvPr/>
        </p:nvSpPr>
        <p:spPr>
          <a:xfrm>
            <a:off x="7249043" y="2764109"/>
            <a:ext cx="240030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충분히 정확하면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ADAFA2-E4E0-C757-8BE8-80E5941CF0E4}"/>
              </a:ext>
            </a:extLst>
          </p:cNvPr>
          <p:cNvSpPr txBox="1"/>
          <p:nvPr/>
        </p:nvSpPr>
        <p:spPr>
          <a:xfrm>
            <a:off x="7249043" y="4326849"/>
            <a:ext cx="240030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충분히 정확하지 않으면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ACB37-6C77-925B-FF06-C7B8DED00D73}"/>
              </a:ext>
            </a:extLst>
          </p:cNvPr>
          <p:cNvSpPr txBox="1"/>
          <p:nvPr/>
        </p:nvSpPr>
        <p:spPr>
          <a:xfrm>
            <a:off x="2445185" y="4449886"/>
            <a:ext cx="2160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243434"/>
                </a:solidFill>
              </a:rPr>
              <a:t>기준</a:t>
            </a:r>
            <a:r>
              <a:rPr lang="en-US" altLang="ko-KR" sz="1200" b="1" dirty="0">
                <a:solidFill>
                  <a:srgbClr val="243434"/>
                </a:solidFill>
              </a:rPr>
              <a:t>: TMAS</a:t>
            </a:r>
            <a:r>
              <a:rPr lang="ko-KR" altLang="en-US" sz="1200" b="1" dirty="0">
                <a:solidFill>
                  <a:srgbClr val="243434"/>
                </a:solidFill>
              </a:rPr>
              <a:t>에 해당 객체의 인스턴스가 </a:t>
            </a:r>
            <a:r>
              <a:rPr lang="en-US" altLang="ko-KR" sz="1200" b="1" dirty="0">
                <a:solidFill>
                  <a:srgbClr val="243434"/>
                </a:solidFill>
              </a:rPr>
              <a:t>1%</a:t>
            </a:r>
            <a:r>
              <a:rPr lang="ko-KR" altLang="en-US" sz="1200" b="1" dirty="0">
                <a:solidFill>
                  <a:srgbClr val="243434"/>
                </a:solidFill>
              </a:rPr>
              <a:t>이상 있는지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E9FE1-D1F5-5D34-293F-AE4209F790A2}"/>
              </a:ext>
            </a:extLst>
          </p:cNvPr>
          <p:cNvSpPr txBox="1"/>
          <p:nvPr/>
        </p:nvSpPr>
        <p:spPr>
          <a:xfrm>
            <a:off x="9288151" y="4641386"/>
            <a:ext cx="2834211" cy="524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/>
              <a:t>저비용으로 보조변수 사용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샘플링의 분산 감소 </a:t>
            </a:r>
            <a:r>
              <a:rPr lang="en-US" altLang="ko-KR" sz="1000" b="1" dirty="0"/>
              <a:t>-&gt; </a:t>
            </a:r>
            <a:r>
              <a:rPr lang="ko-KR" altLang="en-US" sz="1000" b="1" dirty="0"/>
              <a:t>추정의 정확도 보장</a:t>
            </a:r>
          </a:p>
        </p:txBody>
      </p:sp>
    </p:spTree>
    <p:extLst>
      <p:ext uri="{BB962C8B-B14F-4D97-AF65-F5344CB8AC3E}">
        <p14:creationId xmlns:p14="http://schemas.microsoft.com/office/powerpoint/2010/main" val="249399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4. Query Optimizer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0C7C65-7779-742B-12B9-3CB9B4C71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20" y="1698068"/>
            <a:ext cx="4676775" cy="4238625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99CAF-403C-5E4F-1AF0-8C5DFDE2DD2E}"/>
              </a:ext>
            </a:extLst>
          </p:cNvPr>
          <p:cNvSpPr txBox="1"/>
          <p:nvPr/>
        </p:nvSpPr>
        <p:spPr>
          <a:xfrm>
            <a:off x="3329209" y="1654714"/>
            <a:ext cx="3162298" cy="339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훈련데이터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+mj-lt"/>
              </a:rPr>
              <a:t>(TMAS)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와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+mj-lt"/>
              </a:rPr>
              <a:t>unseen video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를 준비</a:t>
            </a:r>
            <a:endParaRPr lang="en-US" altLang="ko-KR" sz="1200" b="0" i="0" dirty="0"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3CF5F-86F3-C8CC-C529-F4651214144C}"/>
              </a:ext>
            </a:extLst>
          </p:cNvPr>
          <p:cNvSpPr txBox="1"/>
          <p:nvPr/>
        </p:nvSpPr>
        <p:spPr>
          <a:xfrm>
            <a:off x="3862608" y="1874483"/>
            <a:ext cx="375739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사용자가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+mj-lt"/>
              </a:rPr>
              <a:t>error rate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와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+mj-lt"/>
              </a:rPr>
              <a:t>confidence level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을 지정함</a:t>
            </a:r>
            <a:endParaRPr lang="en-US" altLang="ko-KR" sz="1200" b="0" i="0" dirty="0"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D95F5-E2CD-1B36-E225-5EF2AFDF048A}"/>
              </a:ext>
            </a:extLst>
          </p:cNvPr>
          <p:cNvSpPr txBox="1"/>
          <p:nvPr/>
        </p:nvSpPr>
        <p:spPr>
          <a:xfrm>
            <a:off x="4217304" y="2311293"/>
            <a:ext cx="375739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마지막 결과는 통계량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+mj-lt"/>
              </a:rPr>
              <a:t>(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개수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+mj-lt"/>
              </a:rPr>
              <a:t>)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을 반환</a:t>
            </a:r>
            <a:endParaRPr lang="en-US" altLang="ko-KR" sz="1200" b="0" i="0" dirty="0"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8BD57-56EB-9FEA-C232-CA45C0BCBD4A}"/>
              </a:ext>
            </a:extLst>
          </p:cNvPr>
          <p:cNvSpPr txBox="1"/>
          <p:nvPr/>
        </p:nvSpPr>
        <p:spPr>
          <a:xfrm>
            <a:off x="5741303" y="2856186"/>
            <a:ext cx="4676775" cy="1995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훈련 데이터의 인스턴스에 객체가 있으면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신경망으로 학습시킴</a:t>
            </a:r>
            <a:endParaRPr lang="en-US" altLang="ko-KR" sz="1200" dirty="0">
              <a:solidFill>
                <a:srgbClr val="FF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신경망으로부터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+mj-lt"/>
              </a:rPr>
              <a:t>unseen data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의 통계량을 계산</a:t>
            </a:r>
            <a:endParaRPr lang="en-US" altLang="ko-KR" sz="1200" b="0" i="0" dirty="0">
              <a:solidFill>
                <a:srgbClr val="FF0000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+mj-lt"/>
              </a:rPr>
              <a:t>1) 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만약 신경망에서의 성능이 충분히 정확하면</a:t>
            </a:r>
            <a:endParaRPr lang="en-US" altLang="ko-KR" sz="1200" b="0" i="0" dirty="0">
              <a:solidFill>
                <a:srgbClr val="FF0000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통계량 답을 반환</a:t>
            </a:r>
            <a:endParaRPr lang="en-US" altLang="ko-KR" sz="1200" b="0" i="0" dirty="0">
              <a:solidFill>
                <a:srgbClr val="FF0000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+mj-lt"/>
              </a:rPr>
              <a:t>2) 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신경망의 성능이 충분히 정확하지 않으면 </a:t>
            </a:r>
            <a:endParaRPr lang="en-US" altLang="ko-KR" sz="1200" b="0" i="0" dirty="0">
              <a:solidFill>
                <a:srgbClr val="FF0000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대조변수법으로 계산된 통계량을 반환</a:t>
            </a:r>
            <a:endParaRPr lang="en-US" altLang="ko-KR" sz="1200" b="0" i="0" dirty="0"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E42197-CA62-BBCD-5526-B01195503EE8}"/>
              </a:ext>
            </a:extLst>
          </p:cNvPr>
          <p:cNvSpPr/>
          <p:nvPr/>
        </p:nvSpPr>
        <p:spPr>
          <a:xfrm>
            <a:off x="1049120" y="2660920"/>
            <a:ext cx="4676775" cy="23174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65297-66F4-8737-65A2-CA682C59BA4B}"/>
              </a:ext>
            </a:extLst>
          </p:cNvPr>
          <p:cNvSpPr txBox="1"/>
          <p:nvPr/>
        </p:nvSpPr>
        <p:spPr>
          <a:xfrm>
            <a:off x="4230006" y="5149447"/>
            <a:ext cx="5904594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훈련 데이터의 인스턴스에 객체가 없으면 </a:t>
            </a:r>
            <a:r>
              <a:rPr lang="ko-KR" altLang="en-US" sz="1200" b="0" i="0" dirty="0" err="1">
                <a:solidFill>
                  <a:srgbClr val="FF0000"/>
                </a:solidFill>
                <a:effectLst/>
                <a:latin typeface="+mj-lt"/>
              </a:rPr>
              <a:t>무작위샘플링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 후 계산된 </a:t>
            </a:r>
            <a:r>
              <a:rPr lang="ko-KR" altLang="en-US" sz="1200" b="0" i="0" dirty="0" err="1">
                <a:solidFill>
                  <a:srgbClr val="FF0000"/>
                </a:solidFill>
                <a:effectLst/>
                <a:latin typeface="+mj-lt"/>
              </a:rPr>
              <a:t>통계량를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 반환</a:t>
            </a:r>
            <a:endParaRPr lang="en-US" altLang="ko-KR" sz="1200" b="0" i="0" dirty="0">
              <a:solidFill>
                <a:srgbClr val="FF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812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4. Query Optimizer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00B79-79B7-80C4-7901-2085555446FF}"/>
              </a:ext>
            </a:extLst>
          </p:cNvPr>
          <p:cNvSpPr txBox="1"/>
          <p:nvPr/>
        </p:nvSpPr>
        <p:spPr>
          <a:xfrm>
            <a:off x="333812" y="1839689"/>
            <a:ext cx="1142275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찾고자 하는 객체가 드물게 발생한다면</a:t>
            </a:r>
            <a:r>
              <a:rPr lang="en-US" altLang="ko-KR" sz="1200" dirty="0">
                <a:latin typeface="+mj-lt"/>
              </a:rPr>
              <a:t>) </a:t>
            </a:r>
            <a:r>
              <a:rPr lang="ko-KR" altLang="en-US" sz="1200" dirty="0">
                <a:latin typeface="+mj-lt"/>
              </a:rPr>
              <a:t>객체를 모든 프레임에서 찾는 것이 아니라 </a:t>
            </a:r>
            <a:r>
              <a:rPr lang="ko-KR" altLang="en-US" sz="1200" u="sng" dirty="0">
                <a:latin typeface="+mj-lt"/>
              </a:rPr>
              <a:t>객체가 존재할 가능성이 높은 프레임</a:t>
            </a:r>
            <a:r>
              <a:rPr lang="ko-KR" altLang="en-US" sz="1200" dirty="0">
                <a:latin typeface="+mj-lt"/>
              </a:rPr>
              <a:t>을 선택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>
                <a:effectLst/>
                <a:latin typeface="+mj-lt"/>
              </a:rPr>
              <a:t>query</a:t>
            </a:r>
            <a:r>
              <a:rPr lang="ko-KR" altLang="en-US" sz="1200" b="0" i="0" dirty="0">
                <a:effectLst/>
                <a:latin typeface="+mj-lt"/>
              </a:rPr>
              <a:t>에서 </a:t>
            </a:r>
            <a:r>
              <a:rPr lang="en-US" altLang="ko-KR" sz="1200" b="0" i="0" dirty="0">
                <a:effectLst/>
                <a:latin typeface="+mj-lt"/>
              </a:rPr>
              <a:t>GAP </a:t>
            </a:r>
            <a:r>
              <a:rPr lang="ko-KR" altLang="en-US" sz="1200" b="0" i="0" dirty="0">
                <a:effectLst/>
                <a:latin typeface="+mj-lt"/>
              </a:rPr>
              <a:t>키워드를 사용하는 경우</a:t>
            </a:r>
            <a:r>
              <a:rPr lang="en-US" altLang="ko-KR" sz="1200" b="0" i="0" dirty="0">
                <a:effectLst/>
                <a:latin typeface="+mj-lt"/>
              </a:rPr>
              <a:t>, </a:t>
            </a:r>
            <a:r>
              <a:rPr lang="ko-KR" altLang="en-US" sz="1200" b="0" i="0" dirty="0">
                <a:effectLst/>
                <a:latin typeface="+mj-lt"/>
              </a:rPr>
              <a:t>한 번 프레임을 찾은 후에는 주변의 </a:t>
            </a:r>
            <a:r>
              <a:rPr lang="en-US" altLang="ko-KR" sz="1200" b="0" i="0" dirty="0">
                <a:effectLst/>
                <a:latin typeface="+mj-lt"/>
              </a:rPr>
              <a:t>GAP </a:t>
            </a:r>
            <a:r>
              <a:rPr lang="ko-KR" altLang="en-US" sz="1200" b="0" i="0" dirty="0">
                <a:effectLst/>
                <a:latin typeface="+mj-lt"/>
              </a:rPr>
              <a:t>프레임을 무시하여 처리 비용을 더욱 줄일 수 있음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4E2A5-471B-D63E-7873-15EA84BFABF7}"/>
              </a:ext>
            </a:extLst>
          </p:cNvPr>
          <p:cNvSpPr txBox="1"/>
          <p:nvPr/>
        </p:nvSpPr>
        <p:spPr>
          <a:xfrm>
            <a:off x="517788" y="1247562"/>
            <a:ext cx="274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lt"/>
              </a:rPr>
              <a:t>4.2) Optimizing limit</a:t>
            </a:r>
            <a:endParaRPr lang="en-US" altLang="ko-KR" sz="1400" dirty="0"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EF7C43-9505-B93E-EA6B-8A2A337AE3E9}"/>
              </a:ext>
            </a:extLst>
          </p:cNvPr>
          <p:cNvSpPr/>
          <p:nvPr/>
        </p:nvSpPr>
        <p:spPr>
          <a:xfrm>
            <a:off x="298780" y="3836080"/>
            <a:ext cx="158750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Training set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: TMAS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7854FC-63CE-5C10-1EE5-19B261721FD7}"/>
              </a:ext>
            </a:extLst>
          </p:cNvPr>
          <p:cNvSpPr/>
          <p:nvPr/>
        </p:nvSpPr>
        <p:spPr>
          <a:xfrm>
            <a:off x="2660980" y="2856663"/>
            <a:ext cx="144000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훈련 데이터가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충분한 경우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3EB458-B1B4-0DE9-C1AE-1429BCDEDF6B}"/>
              </a:ext>
            </a:extLst>
          </p:cNvPr>
          <p:cNvSpPr/>
          <p:nvPr/>
        </p:nvSpPr>
        <p:spPr>
          <a:xfrm>
            <a:off x="2660980" y="4900266"/>
            <a:ext cx="198000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훈련 데이터가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충분하지 않은 경우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AA733-3B86-42B5-D40F-02BA8D7DC816}"/>
              </a:ext>
            </a:extLst>
          </p:cNvPr>
          <p:cNvSpPr/>
          <p:nvPr/>
        </p:nvSpPr>
        <p:spPr>
          <a:xfrm>
            <a:off x="4981266" y="4900266"/>
            <a:ext cx="244800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모든 프레임 내에서 </a:t>
            </a:r>
            <a:r>
              <a:rPr lang="en-US" altLang="ko-KR" sz="1200" b="1" dirty="0">
                <a:solidFill>
                  <a:schemeClr val="tx1"/>
                </a:solidFill>
              </a:rPr>
              <a:t>OD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무작위 샘플링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E3D351-F6EC-8560-5A7E-7B945B01EEC7}"/>
              </a:ext>
            </a:extLst>
          </p:cNvPr>
          <p:cNvSpPr/>
          <p:nvPr/>
        </p:nvSpPr>
        <p:spPr>
          <a:xfrm>
            <a:off x="4499255" y="2856663"/>
            <a:ext cx="174592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특화된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신경망을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A9B47C-0532-681A-D767-DBBA8086D961}"/>
              </a:ext>
            </a:extLst>
          </p:cNvPr>
          <p:cNvSpPr/>
          <p:nvPr/>
        </p:nvSpPr>
        <p:spPr>
          <a:xfrm>
            <a:off x="6644855" y="2843562"/>
            <a:ext cx="235692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신경망으로부터 나온 </a:t>
            </a:r>
            <a:r>
              <a:rPr lang="en-US" altLang="ko-KR" sz="1200" b="1" dirty="0">
                <a:solidFill>
                  <a:schemeClr val="tx1"/>
                </a:solidFill>
              </a:rPr>
              <a:t>confidence</a:t>
            </a:r>
            <a:r>
              <a:rPr lang="ko-KR" altLang="en-US" sz="1200" b="1" dirty="0">
                <a:solidFill>
                  <a:schemeClr val="tx1"/>
                </a:solidFill>
              </a:rPr>
              <a:t>에 따라 </a:t>
            </a:r>
            <a:r>
              <a:rPr lang="en-US" altLang="ko-KR" sz="1200" b="1" dirty="0">
                <a:solidFill>
                  <a:schemeClr val="tx1"/>
                </a:solidFill>
              </a:rPr>
              <a:t>unseen data</a:t>
            </a:r>
            <a:r>
              <a:rPr lang="ko-KR" altLang="en-US" sz="1200" b="1" dirty="0">
                <a:solidFill>
                  <a:schemeClr val="tx1"/>
                </a:solidFill>
              </a:rPr>
              <a:t>의 순위를 매김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78C9A0-CD34-4FA1-B977-7AC9EEEF2B2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886280" y="3235283"/>
            <a:ext cx="774700" cy="979417"/>
          </a:xfrm>
          <a:prstGeom prst="straightConnector1">
            <a:avLst/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0DDD94-4E8B-22FA-1C37-7A737D2E7F2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1886280" y="4214700"/>
            <a:ext cx="774700" cy="1064186"/>
          </a:xfrm>
          <a:prstGeom prst="straightConnector1">
            <a:avLst/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7B335BB-0AFE-C2F0-E244-E4B1702F06B9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100980" y="3235283"/>
            <a:ext cx="398275" cy="0"/>
          </a:xfrm>
          <a:prstGeom prst="straightConnector1">
            <a:avLst/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502796C-F689-7D64-5545-8D46055E9CE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640980" y="5278886"/>
            <a:ext cx="340286" cy="0"/>
          </a:xfrm>
          <a:prstGeom prst="straightConnector1">
            <a:avLst/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8AACB37-6C77-925B-FF06-C7B8DED00D73}"/>
              </a:ext>
            </a:extLst>
          </p:cNvPr>
          <p:cNvSpPr txBox="1"/>
          <p:nvPr/>
        </p:nvSpPr>
        <p:spPr>
          <a:xfrm>
            <a:off x="2076885" y="3979986"/>
            <a:ext cx="2160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243434"/>
                </a:solidFill>
              </a:rPr>
              <a:t>기준</a:t>
            </a:r>
            <a:r>
              <a:rPr lang="en-US" altLang="ko-KR" sz="1200" b="1" dirty="0">
                <a:solidFill>
                  <a:srgbClr val="243434"/>
                </a:solidFill>
              </a:rPr>
              <a:t>: TMAS</a:t>
            </a:r>
            <a:r>
              <a:rPr lang="ko-KR" altLang="en-US" sz="1200" b="1" dirty="0">
                <a:solidFill>
                  <a:srgbClr val="243434"/>
                </a:solidFill>
              </a:rPr>
              <a:t>에 해당 객체의 인스턴스가 </a:t>
            </a:r>
            <a:r>
              <a:rPr lang="en-US" altLang="ko-KR" sz="1200" b="1" dirty="0">
                <a:solidFill>
                  <a:srgbClr val="243434"/>
                </a:solidFill>
              </a:rPr>
              <a:t>1%</a:t>
            </a:r>
            <a:r>
              <a:rPr lang="ko-KR" altLang="en-US" sz="1200" b="1" dirty="0">
                <a:solidFill>
                  <a:srgbClr val="243434"/>
                </a:solidFill>
              </a:rPr>
              <a:t>이상 있는지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3DA834-3B89-C11C-CB96-59B9314A71ED}"/>
              </a:ext>
            </a:extLst>
          </p:cNvPr>
          <p:cNvSpPr txBox="1"/>
          <p:nvPr/>
        </p:nvSpPr>
        <p:spPr>
          <a:xfrm>
            <a:off x="517788" y="5701502"/>
            <a:ext cx="71385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예시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적어도 </a:t>
            </a:r>
            <a:r>
              <a:rPr lang="en-US" altLang="ko-KR" sz="1200" u="sng" dirty="0"/>
              <a:t>1</a:t>
            </a:r>
            <a:r>
              <a:rPr lang="ko-KR" altLang="en-US" sz="1200" u="sng" dirty="0"/>
              <a:t>개의 버스</a:t>
            </a:r>
            <a:r>
              <a:rPr lang="ko-KR" altLang="en-US" sz="1200" dirty="0"/>
              <a:t>와 </a:t>
            </a:r>
            <a:r>
              <a:rPr lang="en-US" altLang="ko-KR" sz="1200" u="sng" dirty="0"/>
              <a:t>5</a:t>
            </a:r>
            <a:r>
              <a:rPr lang="ko-KR" altLang="en-US" sz="1200" u="sng" dirty="0"/>
              <a:t>개의 자동차</a:t>
            </a:r>
            <a:r>
              <a:rPr lang="ko-KR" altLang="en-US" sz="1200" dirty="0"/>
              <a:t>가 들어간 프레임 찾기</a:t>
            </a:r>
            <a:endParaRPr lang="en-US" altLang="ko-KR" sz="1200" dirty="0"/>
          </a:p>
          <a:p>
            <a:r>
              <a:rPr lang="ko-KR" altLang="en-US" sz="1200" dirty="0"/>
              <a:t>→ 버스와 자동차의 개수를 각각 예측하는 신경망을 훈련시킴</a:t>
            </a:r>
            <a:endParaRPr lang="en-US" altLang="ko-KR" sz="1200" dirty="0"/>
          </a:p>
          <a:p>
            <a:r>
              <a:rPr lang="ko-KR" altLang="en-US" sz="1200" dirty="0"/>
              <a:t>→ 위 조건을 만족하는 프레임의 확률의 합을 </a:t>
            </a:r>
            <a:r>
              <a:rPr lang="en-US" altLang="ko-KR" sz="1200" dirty="0"/>
              <a:t>signal</a:t>
            </a:r>
            <a:r>
              <a:rPr lang="ko-KR" altLang="en-US" sz="1200" dirty="0"/>
              <a:t>로 간주함</a:t>
            </a:r>
            <a:endParaRPr lang="en-US" altLang="ko-KR" sz="1200" dirty="0"/>
          </a:p>
          <a:p>
            <a:r>
              <a:rPr lang="ko-KR" altLang="en-US" sz="1200" dirty="0"/>
              <a:t>→ 가장 </a:t>
            </a:r>
            <a:r>
              <a:rPr lang="en-US" altLang="ko-KR" sz="1200" dirty="0"/>
              <a:t>confidence</a:t>
            </a:r>
            <a:r>
              <a:rPr lang="ko-KR" altLang="en-US" sz="1200" dirty="0"/>
              <a:t>가 높은 순부터 지정한 </a:t>
            </a:r>
            <a:r>
              <a:rPr lang="en-US" altLang="ko-KR" sz="1200" dirty="0"/>
              <a:t>limit </a:t>
            </a:r>
            <a:r>
              <a:rPr lang="ko-KR" altLang="en-US" sz="1200" dirty="0"/>
              <a:t>개수의 프레임을 사용함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D22597-270A-7F42-BCCD-07A31D3DC111}"/>
              </a:ext>
            </a:extLst>
          </p:cNvPr>
          <p:cNvSpPr txBox="1"/>
          <p:nvPr/>
        </p:nvSpPr>
        <p:spPr>
          <a:xfrm>
            <a:off x="4398127" y="3669271"/>
            <a:ext cx="5018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특정 조건을 만족하는 프레임의 개수를 예측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E6BD1A-B17E-6268-C8CD-F797C7310447}"/>
              </a:ext>
            </a:extLst>
          </p:cNvPr>
          <p:cNvSpPr/>
          <p:nvPr/>
        </p:nvSpPr>
        <p:spPr>
          <a:xfrm>
            <a:off x="9416677" y="2846295"/>
            <a:ext cx="2356920" cy="757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지정한 </a:t>
            </a:r>
            <a:r>
              <a:rPr lang="en-US" altLang="ko-KR" sz="1200" b="1" dirty="0">
                <a:solidFill>
                  <a:schemeClr val="tx1"/>
                </a:solidFill>
              </a:rPr>
              <a:t>limit </a:t>
            </a:r>
            <a:r>
              <a:rPr lang="ko-KR" altLang="en-US" sz="1200" b="1" dirty="0">
                <a:solidFill>
                  <a:schemeClr val="tx1"/>
                </a:solidFill>
              </a:rPr>
              <a:t>개수까지 발생한 프레임에 대해 </a:t>
            </a:r>
            <a:r>
              <a:rPr lang="en-US" altLang="ko-KR" sz="1200" b="1" dirty="0">
                <a:solidFill>
                  <a:schemeClr val="tx1"/>
                </a:solidFill>
              </a:rPr>
              <a:t>detection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DA1E0D7-28CD-F797-4CEB-3D7ADF3ACDB0}"/>
              </a:ext>
            </a:extLst>
          </p:cNvPr>
          <p:cNvCxnSpPr>
            <a:cxnSpLocks/>
          </p:cNvCxnSpPr>
          <p:nvPr/>
        </p:nvCxnSpPr>
        <p:spPr>
          <a:xfrm>
            <a:off x="6245175" y="3235283"/>
            <a:ext cx="396000" cy="0"/>
          </a:xfrm>
          <a:prstGeom prst="straightConnector1">
            <a:avLst/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3D212F1-07F9-3F6A-5615-3A4418C995CE}"/>
              </a:ext>
            </a:extLst>
          </p:cNvPr>
          <p:cNvCxnSpPr>
            <a:cxnSpLocks/>
          </p:cNvCxnSpPr>
          <p:nvPr/>
        </p:nvCxnSpPr>
        <p:spPr>
          <a:xfrm>
            <a:off x="9001775" y="3235283"/>
            <a:ext cx="396000" cy="0"/>
          </a:xfrm>
          <a:prstGeom prst="straightConnector1">
            <a:avLst/>
          </a:prstGeom>
          <a:ln w="19050">
            <a:solidFill>
              <a:srgbClr val="2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156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5. Implementation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85E7AAB-683A-1C97-46BD-4B6B128D306F}"/>
              </a:ext>
            </a:extLst>
          </p:cNvPr>
          <p:cNvSpPr/>
          <p:nvPr/>
        </p:nvSpPr>
        <p:spPr>
          <a:xfrm>
            <a:off x="1144290" y="1363392"/>
            <a:ext cx="2008415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Video ingestion</a:t>
            </a:r>
            <a:endParaRPr lang="ko-KR" altLang="en-US" sz="14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DEFD8A-3666-D43D-CA6A-E6E211E4D76A}"/>
              </a:ext>
            </a:extLst>
          </p:cNvPr>
          <p:cNvCxnSpPr>
            <a:cxnSpLocks/>
          </p:cNvCxnSpPr>
          <p:nvPr/>
        </p:nvCxnSpPr>
        <p:spPr>
          <a:xfrm>
            <a:off x="7655040" y="1968717"/>
            <a:ext cx="0" cy="363600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2F22A0-4CAC-E50A-E857-340E46DC313A}"/>
              </a:ext>
            </a:extLst>
          </p:cNvPr>
          <p:cNvSpPr txBox="1"/>
          <p:nvPr/>
        </p:nvSpPr>
        <p:spPr>
          <a:xfrm>
            <a:off x="294512" y="1896054"/>
            <a:ext cx="3766428" cy="188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OpenCV</a:t>
            </a:r>
            <a:r>
              <a:rPr lang="ko-KR" altLang="en-US" sz="1200" dirty="0">
                <a:latin typeface="+mj-lt"/>
              </a:rPr>
              <a:t>를 사용해 </a:t>
            </a:r>
            <a:r>
              <a:rPr lang="en-US" altLang="ko-KR" sz="1200" dirty="0">
                <a:latin typeface="+mj-lt"/>
              </a:rPr>
              <a:t>video</a:t>
            </a:r>
            <a:r>
              <a:rPr lang="ko-KR" altLang="en-US" sz="1200" dirty="0">
                <a:latin typeface="+mj-lt"/>
              </a:rPr>
              <a:t>를 불러온다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프레임을 각 신경망에 대해 적절한 크기로 변형한다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신경망은 </a:t>
            </a:r>
            <a:r>
              <a:rPr lang="en-US" altLang="ko-KR" sz="1200" dirty="0">
                <a:latin typeface="+mj-lt"/>
              </a:rPr>
              <a:t>65x65, OD</a:t>
            </a:r>
            <a:r>
              <a:rPr lang="ko-KR" altLang="en-US" sz="1200" dirty="0">
                <a:latin typeface="+mj-lt"/>
              </a:rPr>
              <a:t>에서는 짧은 너비가 </a:t>
            </a:r>
            <a:r>
              <a:rPr lang="en-US" altLang="ko-KR" sz="1200" dirty="0">
                <a:latin typeface="+mj-lt"/>
              </a:rPr>
              <a:t>600 pixel</a:t>
            </a:r>
            <a:r>
              <a:rPr lang="ko-KR" altLang="en-US" sz="1200" dirty="0">
                <a:latin typeface="+mj-lt"/>
              </a:rPr>
              <a:t>이 되도록</a:t>
            </a:r>
            <a:r>
              <a:rPr lang="en-US" altLang="ko-KR" sz="1200" dirty="0">
                <a:latin typeface="+mj-lt"/>
              </a:rPr>
              <a:t>).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Pixel</a:t>
            </a:r>
            <a:r>
              <a:rPr lang="ko-KR" altLang="en-US" sz="1200" dirty="0">
                <a:latin typeface="+mj-lt"/>
              </a:rPr>
              <a:t>을 적절하게 </a:t>
            </a:r>
            <a:r>
              <a:rPr lang="ko-KR" altLang="en-US" sz="1200" dirty="0" err="1">
                <a:latin typeface="+mj-lt"/>
              </a:rPr>
              <a:t>정규화한다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F6B7A-3949-3B46-01F3-7B152A8DCE92}"/>
              </a:ext>
            </a:extLst>
          </p:cNvPr>
          <p:cNvSpPr txBox="1"/>
          <p:nvPr/>
        </p:nvSpPr>
        <p:spPr>
          <a:xfrm>
            <a:off x="7620001" y="1896054"/>
            <a:ext cx="4140197" cy="261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243434"/>
                </a:solidFill>
              </a:rPr>
              <a:t>Trackid</a:t>
            </a:r>
            <a:r>
              <a:rPr lang="en-US" altLang="ko-KR" sz="1200" dirty="0">
                <a:solidFill>
                  <a:srgbClr val="243434"/>
                </a:solidFill>
              </a:rPr>
              <a:t> </a:t>
            </a:r>
            <a:r>
              <a:rPr lang="ko-KR" altLang="en-US" sz="1200" dirty="0">
                <a:solidFill>
                  <a:srgbClr val="243434"/>
                </a:solidFill>
              </a:rPr>
              <a:t>를 계산하는 데 기본값은 </a:t>
            </a:r>
            <a:r>
              <a:rPr lang="en-US" altLang="ko-KR" sz="1200" dirty="0">
                <a:solidFill>
                  <a:srgbClr val="243434"/>
                </a:solidFill>
              </a:rPr>
              <a:t>motion IOU</a:t>
            </a:r>
            <a:r>
              <a:rPr lang="ko-KR" altLang="en-US" sz="1200" dirty="0">
                <a:solidFill>
                  <a:srgbClr val="243434"/>
                </a:solidFill>
              </a:rPr>
              <a:t>를 사용한다</a:t>
            </a:r>
            <a:r>
              <a:rPr lang="en-US" altLang="ko-KR" sz="1200" dirty="0">
                <a:solidFill>
                  <a:srgbClr val="243434"/>
                </a:solidFill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</a:rPr>
              <a:t>연속된 두 프레임에서 각 객체들의 </a:t>
            </a:r>
            <a:r>
              <a:rPr lang="en-US" altLang="ko-KR" sz="1200" dirty="0">
                <a:solidFill>
                  <a:srgbClr val="243434"/>
                </a:solidFill>
              </a:rPr>
              <a:t>IOU</a:t>
            </a:r>
            <a:r>
              <a:rPr lang="ko-KR" altLang="en-US" sz="1200" dirty="0">
                <a:solidFill>
                  <a:srgbClr val="243434"/>
                </a:solidFill>
              </a:rPr>
              <a:t>를 계산한다</a:t>
            </a:r>
            <a:r>
              <a:rPr lang="en-US" altLang="ko-KR" sz="1200" dirty="0">
                <a:solidFill>
                  <a:srgbClr val="243434"/>
                </a:solidFill>
              </a:rPr>
              <a:t>. </a:t>
            </a:r>
            <a:r>
              <a:rPr lang="ko-KR" altLang="en-US" sz="1200" dirty="0">
                <a:solidFill>
                  <a:srgbClr val="243434"/>
                </a:solidFill>
              </a:rPr>
              <a:t>두 객체가 겹치는 면적을 두 객체 전체 면적의 합으로 나눈 것으로 </a:t>
            </a:r>
            <a:r>
              <a:rPr lang="en-US" altLang="ko-KR" sz="1200" dirty="0">
                <a:solidFill>
                  <a:srgbClr val="243434"/>
                </a:solidFill>
              </a:rPr>
              <a:t>0</a:t>
            </a:r>
            <a:r>
              <a:rPr lang="ko-KR" altLang="en-US" sz="1200" dirty="0">
                <a:solidFill>
                  <a:srgbClr val="243434"/>
                </a:solidFill>
              </a:rPr>
              <a:t>과 </a:t>
            </a:r>
            <a:r>
              <a:rPr lang="en-US" altLang="ko-KR" sz="1200" dirty="0">
                <a:solidFill>
                  <a:srgbClr val="243434"/>
                </a:solidFill>
              </a:rPr>
              <a:t>1 </a:t>
            </a:r>
            <a:r>
              <a:rPr lang="ko-KR" altLang="en-US" sz="1200" dirty="0">
                <a:solidFill>
                  <a:srgbClr val="243434"/>
                </a:solidFill>
              </a:rPr>
              <a:t>사이의 값을 가진다</a:t>
            </a:r>
            <a:r>
              <a:rPr lang="en-US" altLang="ko-KR" sz="1200" dirty="0">
                <a:solidFill>
                  <a:srgbClr val="243434"/>
                </a:solidFill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3434"/>
                </a:solidFill>
              </a:rPr>
              <a:t>0.7</a:t>
            </a:r>
            <a:r>
              <a:rPr lang="ko-KR" altLang="en-US" sz="1200" dirty="0">
                <a:solidFill>
                  <a:srgbClr val="243434"/>
                </a:solidFill>
              </a:rPr>
              <a:t>이상의 </a:t>
            </a:r>
            <a:r>
              <a:rPr lang="en-US" altLang="ko-KR" sz="1200" dirty="0">
                <a:solidFill>
                  <a:srgbClr val="243434"/>
                </a:solidFill>
              </a:rPr>
              <a:t>IOU</a:t>
            </a:r>
            <a:r>
              <a:rPr lang="ko-KR" altLang="en-US" sz="1200" dirty="0">
                <a:solidFill>
                  <a:srgbClr val="243434"/>
                </a:solidFill>
              </a:rPr>
              <a:t>값을 가진 객체들은 같은 객체로 간주하고 동일한 </a:t>
            </a:r>
            <a:r>
              <a:rPr lang="en-US" altLang="ko-KR" sz="1200" dirty="0" err="1">
                <a:solidFill>
                  <a:srgbClr val="243434"/>
                </a:solidFill>
              </a:rPr>
              <a:t>trackid</a:t>
            </a:r>
            <a:r>
              <a:rPr lang="ko-KR" altLang="en-US" sz="1200" dirty="0">
                <a:solidFill>
                  <a:srgbClr val="243434"/>
                </a:solidFill>
              </a:rPr>
              <a:t>를 부여한다</a:t>
            </a:r>
            <a:r>
              <a:rPr lang="en-US" altLang="ko-KR" sz="1200" dirty="0">
                <a:solidFill>
                  <a:srgbClr val="243434"/>
                </a:solidFill>
              </a:rPr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BE4FFC3-92A1-B635-CA7C-C12A69BC991E}"/>
              </a:ext>
            </a:extLst>
          </p:cNvPr>
          <p:cNvSpPr/>
          <p:nvPr/>
        </p:nvSpPr>
        <p:spPr>
          <a:xfrm>
            <a:off x="8113483" y="1363392"/>
            <a:ext cx="3211186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Identifying object across frames</a:t>
            </a:r>
            <a:endParaRPr lang="ko-KR" altLang="en-US" sz="14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9C7853-7B7F-6463-9C8D-36EA526637D7}"/>
              </a:ext>
            </a:extLst>
          </p:cNvPr>
          <p:cNvSpPr/>
          <p:nvPr/>
        </p:nvSpPr>
        <p:spPr>
          <a:xfrm>
            <a:off x="4227221" y="1363392"/>
            <a:ext cx="2951140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Specialized NN training</a:t>
            </a:r>
            <a:endParaRPr lang="ko-KR" altLang="en-US" sz="14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758F7A-B04C-F8BF-2F55-1988E9962F30}"/>
              </a:ext>
            </a:extLst>
          </p:cNvPr>
          <p:cNvCxnSpPr>
            <a:cxnSpLocks/>
          </p:cNvCxnSpPr>
          <p:nvPr/>
        </p:nvCxnSpPr>
        <p:spPr>
          <a:xfrm>
            <a:off x="3946639" y="1968717"/>
            <a:ext cx="0" cy="363600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6256BA-DDBE-3BEA-7910-AD4DDA01A6ED}"/>
              </a:ext>
            </a:extLst>
          </p:cNvPr>
          <p:cNvSpPr txBox="1"/>
          <p:nvPr/>
        </p:nvSpPr>
        <p:spPr>
          <a:xfrm>
            <a:off x="3973287" y="1896054"/>
            <a:ext cx="3646714" cy="298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243434"/>
                </a:solidFill>
              </a:rPr>
              <a:t>Pytorch</a:t>
            </a:r>
            <a:r>
              <a:rPr lang="en-US" altLang="ko-KR" sz="1200" dirty="0">
                <a:solidFill>
                  <a:srgbClr val="243434"/>
                </a:solidFill>
              </a:rPr>
              <a:t> v1.0</a:t>
            </a:r>
            <a:r>
              <a:rPr lang="ko-KR" altLang="en-US" sz="1200" dirty="0">
                <a:solidFill>
                  <a:srgbClr val="243434"/>
                </a:solidFill>
              </a:rPr>
              <a:t>을 사용하여 신경망을 학습한다</a:t>
            </a:r>
            <a:r>
              <a:rPr lang="en-US" altLang="ko-KR" sz="1200" dirty="0">
                <a:solidFill>
                  <a:srgbClr val="243434"/>
                </a:solidFill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3434"/>
                </a:solidFill>
              </a:rPr>
              <a:t>Video</a:t>
            </a:r>
            <a:r>
              <a:rPr lang="ko-KR" altLang="en-US" sz="1200" dirty="0">
                <a:solidFill>
                  <a:srgbClr val="243434"/>
                </a:solidFill>
              </a:rPr>
              <a:t>를 업로드하고 </a:t>
            </a:r>
            <a:r>
              <a:rPr lang="en-US" altLang="ko-KR" sz="1200" dirty="0">
                <a:solidFill>
                  <a:srgbClr val="243434"/>
                </a:solidFill>
              </a:rPr>
              <a:t>65x65</a:t>
            </a:r>
            <a:r>
              <a:rPr lang="ko-KR" altLang="en-US" sz="1200" dirty="0">
                <a:solidFill>
                  <a:srgbClr val="243434"/>
                </a:solidFill>
              </a:rPr>
              <a:t>로 크기를 변형</a:t>
            </a:r>
            <a:r>
              <a:rPr lang="en-US" altLang="ko-KR" sz="1200" dirty="0">
                <a:solidFill>
                  <a:srgbClr val="243434"/>
                </a:solidFill>
              </a:rPr>
              <a:t>, ImageNet</a:t>
            </a:r>
            <a:r>
              <a:rPr lang="ko-KR" altLang="en-US" sz="1200" dirty="0" err="1">
                <a:solidFill>
                  <a:srgbClr val="243434"/>
                </a:solidFill>
              </a:rPr>
              <a:t>정규화한다</a:t>
            </a:r>
            <a:r>
              <a:rPr lang="en-US" altLang="ko-KR" sz="1200" dirty="0">
                <a:solidFill>
                  <a:srgbClr val="243434"/>
                </a:solidFill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</a:rPr>
              <a:t>배치사이즈를 </a:t>
            </a:r>
            <a:r>
              <a:rPr lang="en-US" altLang="ko-KR" sz="1200" dirty="0">
                <a:solidFill>
                  <a:srgbClr val="243434"/>
                </a:solidFill>
              </a:rPr>
              <a:t>16</a:t>
            </a:r>
            <a:r>
              <a:rPr lang="ko-KR" altLang="en-US" sz="1200" dirty="0">
                <a:solidFill>
                  <a:srgbClr val="243434"/>
                </a:solidFill>
              </a:rPr>
              <a:t>으로 하여 </a:t>
            </a:r>
            <a:r>
              <a:rPr lang="en-US" altLang="ko-KR" sz="1200" dirty="0">
                <a:solidFill>
                  <a:srgbClr val="243434"/>
                </a:solidFill>
              </a:rPr>
              <a:t>cross–entropy loss</a:t>
            </a:r>
            <a:r>
              <a:rPr lang="ko-KR" altLang="en-US" sz="1200" dirty="0">
                <a:solidFill>
                  <a:srgbClr val="243434"/>
                </a:solidFill>
              </a:rPr>
              <a:t>로 훈련시킨다</a:t>
            </a:r>
            <a:r>
              <a:rPr lang="en-US" altLang="ko-KR" sz="1200" dirty="0">
                <a:solidFill>
                  <a:srgbClr val="243434"/>
                </a:solidFill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</a:rPr>
              <a:t>신경망 학습은 </a:t>
            </a:r>
            <a:r>
              <a:rPr lang="en-US" altLang="ko-KR" sz="1200" dirty="0">
                <a:solidFill>
                  <a:srgbClr val="243434"/>
                </a:solidFill>
              </a:rPr>
              <a:t>Momentum 0.9</a:t>
            </a:r>
            <a:r>
              <a:rPr lang="ko-KR" altLang="en-US" sz="1200" dirty="0">
                <a:solidFill>
                  <a:srgbClr val="243434"/>
                </a:solidFill>
              </a:rPr>
              <a:t>로 </a:t>
            </a:r>
            <a:r>
              <a:rPr lang="ko-KR" altLang="en-US" sz="1200" dirty="0" err="1">
                <a:solidFill>
                  <a:srgbClr val="243434"/>
                </a:solidFill>
              </a:rPr>
              <a:t>힌</a:t>
            </a:r>
            <a:r>
              <a:rPr lang="ko-KR" altLang="en-US" sz="1200" dirty="0">
                <a:solidFill>
                  <a:srgbClr val="243434"/>
                </a:solidFill>
              </a:rPr>
              <a:t> </a:t>
            </a:r>
            <a:r>
              <a:rPr lang="en-US" altLang="ko-KR" sz="1200" dirty="0">
                <a:solidFill>
                  <a:srgbClr val="243434"/>
                </a:solidFill>
              </a:rPr>
              <a:t>SGD</a:t>
            </a:r>
            <a:r>
              <a:rPr lang="ko-KR" altLang="en-US" sz="1200" dirty="0">
                <a:solidFill>
                  <a:srgbClr val="243434"/>
                </a:solidFill>
              </a:rPr>
              <a:t>로</a:t>
            </a:r>
            <a:r>
              <a:rPr lang="en-US" altLang="ko-KR" sz="1200" dirty="0">
                <a:solidFill>
                  <a:srgbClr val="243434"/>
                </a:solidFill>
              </a:rPr>
              <a:t> </a:t>
            </a:r>
            <a:r>
              <a:rPr lang="ko-KR" altLang="en-US" sz="1200" dirty="0">
                <a:solidFill>
                  <a:srgbClr val="243434"/>
                </a:solidFill>
              </a:rPr>
              <a:t>최적화한다</a:t>
            </a:r>
            <a:r>
              <a:rPr lang="en-US" altLang="ko-KR" sz="1200" dirty="0">
                <a:solidFill>
                  <a:srgbClr val="243434"/>
                </a:solidFill>
              </a:rPr>
              <a:t>. </a:t>
            </a:r>
            <a:r>
              <a:rPr lang="ko-KR" altLang="en-US" sz="1200" dirty="0">
                <a:solidFill>
                  <a:srgbClr val="243434"/>
                </a:solidFill>
              </a:rPr>
              <a:t>특화된 신경망은 </a:t>
            </a:r>
            <a:r>
              <a:rPr lang="en-US" altLang="ko-KR" sz="1200" dirty="0">
                <a:solidFill>
                  <a:srgbClr val="243434"/>
                </a:solidFill>
              </a:rPr>
              <a:t>‘tiny </a:t>
            </a:r>
            <a:r>
              <a:rPr lang="en-US" altLang="ko-KR" sz="1200" dirty="0" err="1">
                <a:solidFill>
                  <a:srgbClr val="243434"/>
                </a:solidFill>
              </a:rPr>
              <a:t>ResNet</a:t>
            </a:r>
            <a:r>
              <a:rPr lang="en-US" altLang="ko-KR" sz="1200" dirty="0">
                <a:solidFill>
                  <a:srgbClr val="243434"/>
                </a:solidFill>
              </a:rPr>
              <a:t>’</a:t>
            </a:r>
            <a:r>
              <a:rPr lang="ko-KR" altLang="en-US" sz="1200" dirty="0">
                <a:solidFill>
                  <a:srgbClr val="243434"/>
                </a:solidFill>
              </a:rPr>
              <a:t>을 사용한다</a:t>
            </a:r>
            <a:r>
              <a:rPr lang="en-US" altLang="ko-KR" sz="1200" dirty="0">
                <a:solidFill>
                  <a:srgbClr val="24343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96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6. Evaluation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D00C3-F807-2EF4-82DC-46D90F038C51}"/>
              </a:ext>
            </a:extLst>
          </p:cNvPr>
          <p:cNvSpPr txBox="1"/>
          <p:nvPr/>
        </p:nvSpPr>
        <p:spPr>
          <a:xfrm>
            <a:off x="333812" y="1401539"/>
            <a:ext cx="1142275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+mj-lt"/>
              </a:rPr>
              <a:t>사전학습된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+mj-lt"/>
              </a:rPr>
              <a:t> 신경망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+mj-lt"/>
              </a:rPr>
              <a:t>(pretrained NNs)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+mj-lt"/>
              </a:rPr>
              <a:t>을 사용하여 추가 데이터 수집 및 학습 과정 없이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+mj-lt"/>
              </a:rPr>
              <a:t>object detection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+mj-lt"/>
              </a:rPr>
              <a:t>을 수행</a:t>
            </a:r>
            <a:endParaRPr lang="en-US" altLang="ko-KR" sz="1200" dirty="0">
              <a:solidFill>
                <a:srgbClr val="374151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+mj-lt"/>
              </a:rPr>
              <a:t>레이블링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+mj-lt"/>
              </a:rPr>
              <a:t>: MASK R-CNN, FGFA, YOLOv2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+mj-lt"/>
              </a:rPr>
              <a:t>중 각 비디오에 대해 가장 정확한 방법을 수동으로 선택</a:t>
            </a:r>
            <a:endParaRPr lang="en-US" altLang="ko-KR" sz="1200" b="0" i="0" dirty="0">
              <a:solidFill>
                <a:srgbClr val="374151"/>
              </a:solidFill>
              <a:effectLst/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+mj-lt"/>
              </a:rPr>
              <a:t>현재 최고 수준의 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+mj-lt"/>
              </a:rPr>
              <a:t>detection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+mj-lt"/>
              </a:rPr>
              <a:t> 방법도 작은 객체에 대한 성능이 여전히 낮다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+mj-lt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+mj-lt"/>
              </a:rPr>
              <a:t>따라서 프레임 크기에 비해 객체가 큰 영역만 고려하였다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+mj-lt"/>
              </a:rPr>
              <a:t>.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B0BAC1-BF79-8C9C-B481-B20747BB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7" y="2859898"/>
            <a:ext cx="11039475" cy="2457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255A5A-8A4C-C6D5-A9F1-9A1E1FAA7CB5}"/>
              </a:ext>
            </a:extLst>
          </p:cNvPr>
          <p:cNvSpPr txBox="1"/>
          <p:nvPr/>
        </p:nvSpPr>
        <p:spPr>
          <a:xfrm>
            <a:off x="4752519" y="2634495"/>
            <a:ext cx="6810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FF0000"/>
                </a:solidFill>
                <a:effectLst/>
                <a:latin typeface="Söhne"/>
              </a:rPr>
              <a:t>각 비디오 및 객체 클래스에 대해 객체가 존재하는 것으로 간주할 신뢰도 </a:t>
            </a:r>
            <a:r>
              <a:rPr lang="ko-KR" altLang="en-US" sz="1200" b="0" i="0" dirty="0" err="1">
                <a:solidFill>
                  <a:srgbClr val="FF0000"/>
                </a:solidFill>
                <a:effectLst/>
                <a:latin typeface="Söhne"/>
              </a:rPr>
              <a:t>임계값을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Söhne"/>
              </a:rPr>
              <a:t> 수동으로 선택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E5AE2B-5EDA-D0A9-1F70-6BBF1D527BA8}"/>
              </a:ext>
            </a:extLst>
          </p:cNvPr>
          <p:cNvSpPr/>
          <p:nvPr/>
        </p:nvSpPr>
        <p:spPr>
          <a:xfrm>
            <a:off x="10344150" y="2911494"/>
            <a:ext cx="763370" cy="1889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74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6. Evaluation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D4B1EE-E91A-3587-5E65-0760CCB294B2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EC1A1BA-72EA-BB6A-CF7A-87BDF42E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18" y="1857372"/>
            <a:ext cx="3764496" cy="3744000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18E9C3C-2704-A269-DA89-8E2D7CA6AF3C}"/>
              </a:ext>
            </a:extLst>
          </p:cNvPr>
          <p:cNvSpPr/>
          <p:nvPr/>
        </p:nvSpPr>
        <p:spPr>
          <a:xfrm>
            <a:off x="1208258" y="1484778"/>
            <a:ext cx="2008415" cy="2880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Aggregate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query</a:t>
            </a:r>
            <a:endParaRPr lang="ko-KR" altLang="en-US" sz="12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8E018A-4DBC-A1B5-8440-D3DBE3AD1F79}"/>
              </a:ext>
            </a:extLst>
          </p:cNvPr>
          <p:cNvSpPr/>
          <p:nvPr/>
        </p:nvSpPr>
        <p:spPr>
          <a:xfrm>
            <a:off x="5149406" y="1484778"/>
            <a:ext cx="2008415" cy="2880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limit query</a:t>
            </a:r>
            <a:endParaRPr lang="ko-KR" altLang="en-US" sz="1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090260-31D7-F83F-C831-F0E3D9769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84" y="1857372"/>
            <a:ext cx="3683178" cy="3744001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6BC12A-20F7-0F88-4A4B-EF364A725534}"/>
              </a:ext>
            </a:extLst>
          </p:cNvPr>
          <p:cNvSpPr txBox="1"/>
          <p:nvPr/>
        </p:nvSpPr>
        <p:spPr>
          <a:xfrm>
            <a:off x="330218" y="5704565"/>
            <a:ext cx="3764496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i="0" u="none" strike="noStrike" baseline="0" dirty="0">
                <a:latin typeface="+mj-lt"/>
              </a:rPr>
              <a:t>AQP</a:t>
            </a:r>
            <a:r>
              <a:rPr lang="ko-KR" altLang="en-US" sz="1000" i="0" u="none" strike="noStrike" baseline="0" dirty="0">
                <a:latin typeface="+mj-lt"/>
              </a:rPr>
              <a:t>에 비해 최대 </a:t>
            </a:r>
            <a:r>
              <a:rPr lang="en-US" altLang="ko-KR" sz="1000" i="0" u="none" strike="noStrike" baseline="0" dirty="0">
                <a:latin typeface="+mj-lt"/>
              </a:rPr>
              <a:t>14</a:t>
            </a:r>
            <a:r>
              <a:rPr lang="ko-KR" altLang="en-US" sz="1000" i="0" u="none" strike="noStrike" baseline="0" dirty="0">
                <a:latin typeface="+mj-lt"/>
              </a:rPr>
              <a:t>배 속도향상</a:t>
            </a:r>
            <a:endParaRPr lang="en-US" altLang="ko-KR" sz="1000" i="0" u="none" strike="noStrike" baseline="0" dirty="0">
              <a:latin typeface="+mj-lt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lt"/>
              </a:rPr>
              <a:t>Oracle</a:t>
            </a:r>
            <a:r>
              <a:rPr lang="ko-KR" altLang="en-US" sz="1000" dirty="0">
                <a:latin typeface="+mj-lt"/>
              </a:rPr>
              <a:t>은 관심개체 수가 많을 때 성능이 좋지 않음</a:t>
            </a:r>
            <a:endParaRPr lang="en-US" altLang="ko-KR" sz="1000" dirty="0">
              <a:latin typeface="+mj-lt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E15F9-F95B-78BC-F96E-4C26FAC37280}"/>
              </a:ext>
            </a:extLst>
          </p:cNvPr>
          <p:cNvSpPr txBox="1"/>
          <p:nvPr/>
        </p:nvSpPr>
        <p:spPr>
          <a:xfrm>
            <a:off x="4271366" y="5704565"/>
            <a:ext cx="3764496" cy="524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i="0" u="none" strike="noStrike" baseline="0" dirty="0">
                <a:latin typeface="+mj-lt"/>
              </a:rPr>
              <a:t>Baseline model</a:t>
            </a:r>
            <a:r>
              <a:rPr lang="ko-KR" altLang="en-US" sz="1000" i="0" u="none" strike="noStrike" baseline="0" dirty="0">
                <a:latin typeface="+mj-lt"/>
              </a:rPr>
              <a:t>들에 비해 </a:t>
            </a:r>
            <a:r>
              <a:rPr lang="en-US" altLang="ko-KR" sz="1000" i="0" u="none" strike="noStrike" baseline="0" dirty="0">
                <a:latin typeface="+mj-lt"/>
              </a:rPr>
              <a:t>1000</a:t>
            </a:r>
            <a:r>
              <a:rPr lang="ko-KR" altLang="en-US" sz="1000" i="0" u="none" strike="noStrike" baseline="0" dirty="0">
                <a:latin typeface="+mj-lt"/>
              </a:rPr>
              <a:t>배</a:t>
            </a:r>
            <a:r>
              <a:rPr lang="en-US" altLang="ko-KR" sz="1000" i="0" u="none" strike="noStrike" baseline="0" dirty="0">
                <a:latin typeface="+mj-lt"/>
              </a:rPr>
              <a:t> </a:t>
            </a:r>
            <a:r>
              <a:rPr lang="ko-KR" altLang="en-US" sz="1000" i="0" u="none" strike="noStrike" baseline="0" dirty="0">
                <a:latin typeface="+mj-lt"/>
              </a:rPr>
              <a:t>이상의 속도향상</a:t>
            </a:r>
            <a:endParaRPr lang="en-US" altLang="ko-KR" sz="1000" i="0" u="none" strike="noStrike" baseline="0" dirty="0">
              <a:latin typeface="+mj-lt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000" dirty="0"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3727D-F85F-A641-BD14-41FF45BDB3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959" b="71457"/>
          <a:stretch/>
        </p:blipFill>
        <p:spPr>
          <a:xfrm>
            <a:off x="3202158" y="248939"/>
            <a:ext cx="4638675" cy="1071185"/>
          </a:xfrm>
          <a:prstGeom prst="rect">
            <a:avLst/>
          </a:prstGeom>
          <a:ln>
            <a:solidFill>
              <a:srgbClr val="243434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968625-942F-B982-674C-01E20A048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675" y="3999598"/>
            <a:ext cx="3319764" cy="1414381"/>
          </a:xfrm>
          <a:prstGeom prst="rect">
            <a:avLst/>
          </a:prstGeom>
          <a:ln>
            <a:solidFill>
              <a:srgbClr val="243434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75761C-A71A-24F1-AADD-7DF4240B5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141" y="2282953"/>
            <a:ext cx="3592832" cy="1380028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F89750-6335-2EE3-9468-F94B690260FD}"/>
              </a:ext>
            </a:extLst>
          </p:cNvPr>
          <p:cNvSpPr/>
          <p:nvPr/>
        </p:nvSpPr>
        <p:spPr>
          <a:xfrm>
            <a:off x="4352684" y="1857372"/>
            <a:ext cx="2008414" cy="11430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96E5C8-25E8-8F89-9F48-5C72C48E1641}"/>
              </a:ext>
            </a:extLst>
          </p:cNvPr>
          <p:cNvSpPr/>
          <p:nvPr/>
        </p:nvSpPr>
        <p:spPr>
          <a:xfrm>
            <a:off x="8496299" y="2474278"/>
            <a:ext cx="2676525" cy="14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D9AA7B-177F-01C0-2908-0FB935E641C0}"/>
              </a:ext>
            </a:extLst>
          </p:cNvPr>
          <p:cNvSpPr/>
          <p:nvPr/>
        </p:nvSpPr>
        <p:spPr>
          <a:xfrm>
            <a:off x="9884508" y="5165163"/>
            <a:ext cx="507268" cy="121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923D88-2D00-2A28-DAAE-13321EDFBBDE}"/>
              </a:ext>
            </a:extLst>
          </p:cNvPr>
          <p:cNvSpPr txBox="1"/>
          <p:nvPr/>
        </p:nvSpPr>
        <p:spPr>
          <a:xfrm>
            <a:off x="8924333" y="5389568"/>
            <a:ext cx="1958447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>
                <a:latin typeface="+mj-lt"/>
              </a:rPr>
              <a:t>Taipei</a:t>
            </a:r>
            <a:r>
              <a:rPr lang="ko-KR" altLang="en-US" sz="1000" b="1" dirty="0">
                <a:latin typeface="+mj-lt"/>
              </a:rPr>
              <a:t> 데이터의 </a:t>
            </a:r>
            <a:r>
              <a:rPr lang="ko-KR" altLang="en-US" sz="1000" b="1" dirty="0" err="1">
                <a:latin typeface="+mj-lt"/>
              </a:rPr>
              <a:t>샘플복잡도</a:t>
            </a:r>
            <a:endParaRPr lang="ko-KR" altLang="en-US" sz="10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E1A50D-846F-5943-7A23-1BB32660E05B}"/>
              </a:ext>
            </a:extLst>
          </p:cNvPr>
          <p:cNvSpPr txBox="1"/>
          <p:nvPr/>
        </p:nvSpPr>
        <p:spPr>
          <a:xfrm>
            <a:off x="8713878" y="1979372"/>
            <a:ext cx="2469888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latin typeface="+mj-lt"/>
              </a:rPr>
              <a:t>데이터셋의 인스턴스 수와 </a:t>
            </a:r>
            <a:r>
              <a:rPr lang="en-US" altLang="ko-KR" sz="1000" b="1" dirty="0">
                <a:latin typeface="+mj-lt"/>
              </a:rPr>
              <a:t>object</a:t>
            </a:r>
            <a:r>
              <a:rPr lang="ko-KR" altLang="en-US" sz="1000" b="1" dirty="0">
                <a:latin typeface="+mj-lt"/>
              </a:rPr>
              <a:t> </a:t>
            </a:r>
            <a:r>
              <a:rPr lang="ko-KR" altLang="en-US" sz="1000" b="1" dirty="0" err="1">
                <a:latin typeface="+mj-lt"/>
              </a:rPr>
              <a:t>갯수</a:t>
            </a:r>
            <a:endParaRPr lang="ko-KR" altLang="en-US" sz="1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800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A00879-F3FC-248C-874A-2EE57C629A08}"/>
              </a:ext>
            </a:extLst>
          </p:cNvPr>
          <p:cNvSpPr txBox="1"/>
          <p:nvPr/>
        </p:nvSpPr>
        <p:spPr>
          <a:xfrm>
            <a:off x="577315" y="1631373"/>
            <a:ext cx="11465877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err="1">
                <a:solidFill>
                  <a:srgbClr val="2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Miris</a:t>
            </a:r>
            <a:r>
              <a:rPr lang="en-US" altLang="ko-KR" sz="2800" b="1" dirty="0">
                <a:solidFill>
                  <a:srgbClr val="2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Fast object track queries in video</a:t>
            </a:r>
            <a:endParaRPr lang="ko-KR" altLang="en-US" sz="2800" b="1" dirty="0">
              <a:solidFill>
                <a:srgbClr val="2434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C1214-F672-2331-6F48-20C4C8D5A27E}"/>
              </a:ext>
            </a:extLst>
          </p:cNvPr>
          <p:cNvSpPr txBox="1"/>
          <p:nvPr/>
        </p:nvSpPr>
        <p:spPr>
          <a:xfrm>
            <a:off x="577314" y="3059668"/>
            <a:ext cx="1132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BASTANI,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Favyen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(2020)</a:t>
            </a:r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9965B4F-F25A-F2AF-A5F9-C7E6488A18C0}"/>
              </a:ext>
            </a:extLst>
          </p:cNvPr>
          <p:cNvCxnSpPr>
            <a:cxnSpLocks/>
          </p:cNvCxnSpPr>
          <p:nvPr/>
        </p:nvCxnSpPr>
        <p:spPr>
          <a:xfrm>
            <a:off x="577314" y="2936538"/>
            <a:ext cx="10903486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98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1. Introduction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02FDA-8633-1B43-B8A9-C317D5EC8DD0}"/>
              </a:ext>
            </a:extLst>
          </p:cNvPr>
          <p:cNvSpPr txBox="1"/>
          <p:nvPr/>
        </p:nvSpPr>
        <p:spPr>
          <a:xfrm>
            <a:off x="2043805" y="4608200"/>
            <a:ext cx="2052000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그림</a:t>
            </a:r>
            <a:r>
              <a:rPr lang="en-US" altLang="ko-KR" sz="1200" dirty="0"/>
              <a:t> 1] object tracking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A383A-CE55-C945-D721-8CEB2D863AB0}"/>
              </a:ext>
            </a:extLst>
          </p:cNvPr>
          <p:cNvSpPr txBox="1"/>
          <p:nvPr/>
        </p:nvSpPr>
        <p:spPr>
          <a:xfrm>
            <a:off x="6273369" y="4427106"/>
            <a:ext cx="5874588" cy="61061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</a:rPr>
              <a:t>[</a:t>
            </a:r>
            <a:r>
              <a:rPr lang="ko-KR" altLang="en-US" sz="1200" dirty="0">
                <a:latin typeface="+mj-lt"/>
              </a:rPr>
              <a:t>그림</a:t>
            </a:r>
            <a:r>
              <a:rPr lang="en-US" altLang="ko-KR" sz="1200" dirty="0">
                <a:latin typeface="+mj-lt"/>
              </a:rPr>
              <a:t> 2] object tracking query</a:t>
            </a:r>
            <a:r>
              <a:rPr lang="ko-KR" altLang="en-US" sz="1200" dirty="0">
                <a:latin typeface="+mj-lt"/>
              </a:rPr>
              <a:t>의 예시</a:t>
            </a:r>
            <a:endParaRPr lang="en-US" altLang="ko-KR" sz="1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+mj-lt"/>
              </a:rPr>
              <a:t>자동차가 자전거 선수를 고속으로 지나치고 가까운 거리에서 지나치는 상황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FA4AA-0C44-7622-96A1-BEC9E78E75BA}"/>
              </a:ext>
            </a:extLst>
          </p:cNvPr>
          <p:cNvSpPr txBox="1"/>
          <p:nvPr/>
        </p:nvSpPr>
        <p:spPr>
          <a:xfrm>
            <a:off x="296922" y="1982673"/>
            <a:ext cx="5507411" cy="261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tracking: </a:t>
            </a:r>
            <a:r>
              <a:rPr lang="ko-KR" altLang="en-US" sz="1200" dirty="0">
                <a:latin typeface="+mj-lt"/>
              </a:rPr>
              <a:t>같은 </a:t>
            </a:r>
            <a:r>
              <a:rPr lang="en-US" altLang="ko-KR" sz="1200" dirty="0">
                <a:latin typeface="+mj-lt"/>
              </a:rPr>
              <a:t>object</a:t>
            </a:r>
            <a:r>
              <a:rPr lang="ko-KR" altLang="en-US" sz="1200" dirty="0">
                <a:latin typeface="+mj-lt"/>
              </a:rPr>
              <a:t> 인스턴스에 해당하는 </a:t>
            </a:r>
            <a:r>
              <a:rPr lang="en-US" altLang="ko-KR" sz="1200" dirty="0">
                <a:latin typeface="+mj-lt"/>
              </a:rPr>
              <a:t>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detection</a:t>
            </a:r>
            <a:r>
              <a:rPr lang="ko-KR" altLang="en-US" sz="1200" dirty="0">
                <a:latin typeface="+mj-lt"/>
              </a:rPr>
              <a:t>의 </a:t>
            </a:r>
            <a:r>
              <a:rPr lang="en-US" altLang="ko-KR" sz="1200" dirty="0">
                <a:latin typeface="+mj-lt"/>
              </a:rPr>
              <a:t>sequence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q</a:t>
            </a:r>
            <a:r>
              <a:rPr lang="en-US" altLang="ko-KR" sz="1200" b="0" i="0" dirty="0">
                <a:effectLst/>
                <a:latin typeface="+mj-lt"/>
              </a:rPr>
              <a:t>uery</a:t>
            </a:r>
            <a:r>
              <a:rPr lang="ko-KR" altLang="en-US" sz="1200" b="0" i="0" dirty="0">
                <a:effectLst/>
                <a:latin typeface="+mj-lt"/>
              </a:rPr>
              <a:t>는 시간적으로 겹쳐진 객체를 포함하는 </a:t>
            </a:r>
            <a:r>
              <a:rPr lang="en-US" altLang="ko-KR" sz="1200" b="0" i="0" u="sng" dirty="0">
                <a:effectLst/>
                <a:latin typeface="+mj-lt"/>
              </a:rPr>
              <a:t>join</a:t>
            </a:r>
            <a:r>
              <a:rPr lang="ko-KR" altLang="en-US" sz="1200" b="0" i="0" dirty="0">
                <a:effectLst/>
                <a:latin typeface="+mj-lt"/>
              </a:rPr>
              <a:t>과 복잡한 </a:t>
            </a:r>
            <a:r>
              <a:rPr lang="ko-KR" altLang="en-US" sz="1200" b="0" i="0" u="sng" dirty="0">
                <a:effectLst/>
                <a:latin typeface="+mj-lt"/>
              </a:rPr>
              <a:t>조건문</a:t>
            </a:r>
            <a:r>
              <a:rPr lang="ko-KR" altLang="en-US" sz="1200" b="0" i="0" dirty="0">
                <a:effectLst/>
                <a:latin typeface="+mj-lt"/>
              </a:rPr>
              <a:t>으로 이루어짐</a:t>
            </a:r>
            <a:endParaRPr lang="en-US" altLang="ko-KR" sz="1200" b="0" i="0" dirty="0">
              <a:effectLst/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전체 비디오에서 </a:t>
            </a:r>
            <a:r>
              <a:rPr lang="en-US" altLang="ko-KR" sz="1200" dirty="0">
                <a:latin typeface="+mj-lt"/>
              </a:rPr>
              <a:t>OD </a:t>
            </a:r>
            <a:r>
              <a:rPr lang="ko-KR" altLang="en-US" sz="1200" dirty="0">
                <a:latin typeface="+mj-lt"/>
              </a:rPr>
              <a:t>및 </a:t>
            </a:r>
            <a:r>
              <a:rPr lang="en-US" altLang="ko-KR" sz="1200" dirty="0">
                <a:latin typeface="+mj-lt"/>
              </a:rPr>
              <a:t>tracking</a:t>
            </a:r>
            <a:r>
              <a:rPr lang="ko-KR" altLang="en-US" sz="1200" dirty="0">
                <a:latin typeface="+mj-lt"/>
              </a:rPr>
              <a:t>하는 </a:t>
            </a:r>
            <a:r>
              <a:rPr lang="en-US" altLang="ko-KR" sz="1200" dirty="0">
                <a:latin typeface="+mj-lt"/>
              </a:rPr>
              <a:t>query</a:t>
            </a:r>
            <a:r>
              <a:rPr lang="ko-KR" altLang="en-US" sz="1200" dirty="0">
                <a:latin typeface="+mj-lt"/>
              </a:rPr>
              <a:t>를 실행하는 것은 많은 컴퓨팅 시간이 필요하다</a:t>
            </a:r>
            <a:r>
              <a:rPr lang="en-US" altLang="ko-KR" sz="1200" dirty="0">
                <a:latin typeface="+mj-lt"/>
              </a:rPr>
              <a:t>. </a:t>
            </a:r>
            <a:r>
              <a:rPr lang="ko-KR" altLang="en-US" sz="1200" dirty="0">
                <a:latin typeface="+mj-lt"/>
              </a:rPr>
              <a:t>일부 프레임만 사용하는 방식이 있었지만 </a:t>
            </a:r>
            <a:r>
              <a:rPr lang="en-US" altLang="ko-KR" sz="1200" dirty="0" err="1">
                <a:latin typeface="+mj-lt"/>
              </a:rPr>
              <a:t>tranking</a:t>
            </a:r>
            <a:r>
              <a:rPr lang="ko-KR" altLang="en-US" sz="1200" dirty="0">
                <a:latin typeface="+mj-lt"/>
              </a:rPr>
              <a:t>문제는 모든 프레임을 사용해야 할 것이기 때문에 적용하기 적절하지 않다</a:t>
            </a:r>
            <a:r>
              <a:rPr lang="en-US" altLang="ko-KR" sz="1200" dirty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96BA926-20BF-C0C7-85DD-9BE50964F91D}"/>
              </a:ext>
            </a:extLst>
          </p:cNvPr>
          <p:cNvSpPr/>
          <p:nvPr/>
        </p:nvSpPr>
        <p:spPr>
          <a:xfrm>
            <a:off x="1634670" y="1601177"/>
            <a:ext cx="2008415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객체 추적 쿼리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46ADC-02EA-9BC0-6D87-2CD53AE61A9B}"/>
              </a:ext>
            </a:extLst>
          </p:cNvPr>
          <p:cNvSpPr txBox="1"/>
          <p:nvPr/>
        </p:nvSpPr>
        <p:spPr>
          <a:xfrm>
            <a:off x="5987193" y="2035528"/>
            <a:ext cx="5874589" cy="151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Query processing + object detection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쿼리 실행 시 객체추적을 줄인 주파수를 적용하여 </a:t>
            </a:r>
            <a:r>
              <a:rPr lang="en-US" altLang="ko-KR" sz="1200" u="sng" dirty="0">
                <a:latin typeface="+mj-lt"/>
              </a:rPr>
              <a:t>object detection</a:t>
            </a:r>
            <a:r>
              <a:rPr lang="ko-KR" altLang="en-US" sz="1200" u="sng" dirty="0">
                <a:latin typeface="+mj-lt"/>
              </a:rPr>
              <a:t> 작업 부하</a:t>
            </a:r>
            <a:r>
              <a:rPr lang="ko-KR" altLang="en-US" sz="1200" dirty="0">
                <a:latin typeface="+mj-lt"/>
              </a:rPr>
              <a:t>를 최소화함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lt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6B7B31E-C167-4AC6-0DFB-36C65209625A}"/>
              </a:ext>
            </a:extLst>
          </p:cNvPr>
          <p:cNvSpPr/>
          <p:nvPr/>
        </p:nvSpPr>
        <p:spPr>
          <a:xfrm>
            <a:off x="7425838" y="1601177"/>
            <a:ext cx="2337829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Query-driven tracking</a:t>
            </a:r>
            <a:endParaRPr lang="ko-KR" altLang="en-US" sz="1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4CEE89-4A68-858E-B251-1B817C7A36EC}"/>
              </a:ext>
            </a:extLst>
          </p:cNvPr>
          <p:cNvCxnSpPr>
            <a:cxnSpLocks/>
          </p:cNvCxnSpPr>
          <p:nvPr/>
        </p:nvCxnSpPr>
        <p:spPr>
          <a:xfrm>
            <a:off x="5804336" y="1528607"/>
            <a:ext cx="0" cy="234000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9196FD1-0C24-1EB2-C1D9-C7186B9C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68" y="5056771"/>
            <a:ext cx="5457825" cy="1524000"/>
          </a:xfrm>
          <a:prstGeom prst="rect">
            <a:avLst/>
          </a:prstGeom>
          <a:ln>
            <a:solidFill>
              <a:srgbClr val="243434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070DF7-81E9-7538-DFD5-23301FCFC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65" y="5152021"/>
            <a:ext cx="5124450" cy="1333500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32F917-3FD1-675E-FFBD-11C7A0926A09}"/>
              </a:ext>
            </a:extLst>
          </p:cNvPr>
          <p:cNvSpPr txBox="1"/>
          <p:nvPr/>
        </p:nvSpPr>
        <p:spPr>
          <a:xfrm>
            <a:off x="9368392" y="5555400"/>
            <a:ext cx="1464708" cy="402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rgbClr val="FF0000"/>
                </a:solidFill>
                <a:latin typeface="+mj-lt"/>
              </a:rPr>
              <a:t>자동차의 빠르기</a:t>
            </a:r>
            <a:endParaRPr lang="en-US" altLang="ko-KR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8AFA8B-D9C8-D3EC-14B6-95C47A0601D6}"/>
              </a:ext>
            </a:extLst>
          </p:cNvPr>
          <p:cNvSpPr txBox="1"/>
          <p:nvPr/>
        </p:nvSpPr>
        <p:spPr>
          <a:xfrm>
            <a:off x="9977478" y="5845532"/>
            <a:ext cx="1884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자동차와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자전거 선수가 같은 방향으로 가는 상태</a:t>
            </a:r>
            <a:endParaRPr lang="en-US" altLang="ko-KR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F29351-6465-9392-CCCF-3BC993D5B400}"/>
              </a:ext>
            </a:extLst>
          </p:cNvPr>
          <p:cNvSpPr txBox="1"/>
          <p:nvPr/>
        </p:nvSpPr>
        <p:spPr>
          <a:xfrm>
            <a:off x="10270267" y="6254688"/>
            <a:ext cx="188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1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미터 내에 있어야 함</a:t>
            </a:r>
            <a:endParaRPr lang="en-US" altLang="ko-KR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6896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1. Introduction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A383A-CE55-C945-D721-8CEB2D863AB0}"/>
              </a:ext>
            </a:extLst>
          </p:cNvPr>
          <p:cNvSpPr txBox="1"/>
          <p:nvPr/>
        </p:nvSpPr>
        <p:spPr>
          <a:xfrm>
            <a:off x="660495" y="2090639"/>
            <a:ext cx="5874588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effectLst/>
                <a:latin typeface="+mj-lt"/>
              </a:rPr>
              <a:t>자동차가 자전거 선수를 고속으로 지나치고 가까운 거리에서 지나치는 상황</a:t>
            </a:r>
            <a:endParaRPr lang="ko-KR" altLang="en-US" sz="1200" dirty="0"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070DF7-81E9-7538-DFD5-23301FCFC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1" y="2490262"/>
            <a:ext cx="5124450" cy="1333500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32F917-3FD1-675E-FFBD-11C7A0926A09}"/>
              </a:ext>
            </a:extLst>
          </p:cNvPr>
          <p:cNvSpPr txBox="1"/>
          <p:nvPr/>
        </p:nvSpPr>
        <p:spPr>
          <a:xfrm>
            <a:off x="648203" y="4982024"/>
            <a:ext cx="4257626" cy="11415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조건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1: 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자동차의 빠르기</a:t>
            </a:r>
            <a:endParaRPr lang="en-US" altLang="ko-KR" sz="1200" dirty="0">
              <a:solidFill>
                <a:srgbClr val="FF0000"/>
              </a:solidFill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조건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2: 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자동차와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자전거 선수가 같은 방향으로 가는 상태</a:t>
            </a:r>
            <a:endParaRPr lang="en-US" altLang="ko-KR" sz="1200" dirty="0">
              <a:solidFill>
                <a:srgbClr val="FF0000"/>
              </a:solidFill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조건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3: 1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미터 내에 있어야 함</a:t>
            </a:r>
            <a:endParaRPr lang="en-US" altLang="ko-KR" sz="1200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53EAEC-DC21-EC53-9358-1781EEE93EB8}"/>
                  </a:ext>
                </a:extLst>
              </p:cNvPr>
              <p:cNvSpPr txBox="1"/>
              <p:nvPr/>
            </p:nvSpPr>
            <p:spPr>
              <a:xfrm>
                <a:off x="2191148" y="4593049"/>
                <a:ext cx="1415048" cy="3744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numCol="1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latin typeface="+mj-lt"/>
                  </a:rPr>
                  <a:t>Predicates</a:t>
                </a:r>
                <a:r>
                  <a:rPr lang="ko-KR" altLang="en-US" sz="14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ko-KR" altLang="en-US" sz="1400" b="1" dirty="0">
                  <a:latin typeface="+mj-l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53EAEC-DC21-EC53-9358-1781EEE93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148" y="4593049"/>
                <a:ext cx="1415048" cy="374461"/>
              </a:xfrm>
              <a:prstGeom prst="rect">
                <a:avLst/>
              </a:prstGeom>
              <a:blipFill>
                <a:blip r:embed="rId4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1F4E7DD-1EB5-55E6-2E6B-867AF9B95E1A}"/>
              </a:ext>
            </a:extLst>
          </p:cNvPr>
          <p:cNvSpPr txBox="1"/>
          <p:nvPr/>
        </p:nvSpPr>
        <p:spPr>
          <a:xfrm>
            <a:off x="4963885" y="5023098"/>
            <a:ext cx="141504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altLang="ko-KR" sz="1400" b="1" dirty="0">
                <a:latin typeface="+mj-lt"/>
              </a:rPr>
              <a:t>True/False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94E8022-4550-364F-1BFA-D8217540E69C}"/>
              </a:ext>
            </a:extLst>
          </p:cNvPr>
          <p:cNvSpPr/>
          <p:nvPr/>
        </p:nvSpPr>
        <p:spPr>
          <a:xfrm>
            <a:off x="6594215" y="4918800"/>
            <a:ext cx="641556" cy="13329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65E45-C31C-8A82-786F-427ED15F3C99}"/>
              </a:ext>
            </a:extLst>
          </p:cNvPr>
          <p:cNvSpPr txBox="1"/>
          <p:nvPr/>
        </p:nvSpPr>
        <p:spPr>
          <a:xfrm>
            <a:off x="7482109" y="5398306"/>
            <a:ext cx="2315034" cy="373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+mj-lt"/>
              </a:rPr>
              <a:t>T/T/T</a:t>
            </a:r>
            <a:r>
              <a:rPr lang="ko-KR" altLang="en-US" sz="1400" b="1" dirty="0">
                <a:latin typeface="+mj-lt"/>
              </a:rPr>
              <a:t>인 </a:t>
            </a:r>
            <a:r>
              <a:rPr lang="en-US" altLang="ko-KR" sz="1400" b="1" dirty="0">
                <a:latin typeface="+mj-lt"/>
              </a:rPr>
              <a:t>Tuple </a:t>
            </a:r>
            <a:r>
              <a:rPr lang="ko-KR" altLang="en-US" sz="1400" b="1" dirty="0">
                <a:latin typeface="+mj-lt"/>
              </a:rPr>
              <a:t>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76F11A-CD7F-44AE-1D91-B9718C8E0A53}"/>
              </a:ext>
            </a:extLst>
          </p:cNvPr>
          <p:cNvSpPr txBox="1"/>
          <p:nvPr/>
        </p:nvSpPr>
        <p:spPr>
          <a:xfrm>
            <a:off x="6436989" y="5431361"/>
            <a:ext cx="91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+mj-lt"/>
              </a:rPr>
              <a:t>join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D225FB-9B52-E537-8872-5C427E960AC3}"/>
              </a:ext>
            </a:extLst>
          </p:cNvPr>
          <p:cNvSpPr txBox="1"/>
          <p:nvPr/>
        </p:nvSpPr>
        <p:spPr>
          <a:xfrm>
            <a:off x="4963885" y="5410844"/>
            <a:ext cx="141504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altLang="ko-KR" sz="1400" b="1" dirty="0">
                <a:latin typeface="+mj-lt"/>
              </a:rPr>
              <a:t>True/False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D6768E-A6E4-6B12-EE81-FA0C3889151C}"/>
              </a:ext>
            </a:extLst>
          </p:cNvPr>
          <p:cNvSpPr txBox="1"/>
          <p:nvPr/>
        </p:nvSpPr>
        <p:spPr>
          <a:xfrm>
            <a:off x="4963885" y="5798590"/>
            <a:ext cx="141504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altLang="ko-KR" sz="1400" b="1" dirty="0">
                <a:latin typeface="+mj-lt"/>
              </a:rPr>
              <a:t>True/False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1DDC299-B7B8-C28F-EBD0-924DF7E50209}"/>
              </a:ext>
            </a:extLst>
          </p:cNvPr>
          <p:cNvSpPr/>
          <p:nvPr/>
        </p:nvSpPr>
        <p:spPr>
          <a:xfrm>
            <a:off x="801594" y="1621979"/>
            <a:ext cx="1389554" cy="3960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문제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988A53A-82B9-45A3-0E06-DCFE926CF48C}"/>
              </a:ext>
            </a:extLst>
          </p:cNvPr>
          <p:cNvSpPr/>
          <p:nvPr/>
        </p:nvSpPr>
        <p:spPr>
          <a:xfrm>
            <a:off x="801594" y="4157645"/>
            <a:ext cx="1389554" cy="3960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쿼리 실행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6E04D8-7855-D563-DA20-5CD6002739AA}"/>
              </a:ext>
            </a:extLst>
          </p:cNvPr>
          <p:cNvSpPr txBox="1"/>
          <p:nvPr/>
        </p:nvSpPr>
        <p:spPr>
          <a:xfrm>
            <a:off x="517788" y="1247562"/>
            <a:ext cx="274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lt"/>
              </a:rPr>
              <a:t>1.1) Queries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978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1. Introduction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A383A-CE55-C945-D721-8CEB2D863AB0}"/>
              </a:ext>
            </a:extLst>
          </p:cNvPr>
          <p:cNvSpPr txBox="1"/>
          <p:nvPr/>
        </p:nvSpPr>
        <p:spPr>
          <a:xfrm>
            <a:off x="660495" y="3948047"/>
            <a:ext cx="7483574" cy="17186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N</a:t>
            </a:r>
            <a:r>
              <a:rPr lang="ko-KR" altLang="en-US" sz="1200" dirty="0">
                <a:latin typeface="+mj-lt"/>
              </a:rPr>
              <a:t>이 크거나 </a:t>
            </a:r>
            <a:r>
              <a:rPr lang="en-US" altLang="ko-KR" sz="1200" dirty="0">
                <a:latin typeface="+mj-lt"/>
              </a:rPr>
              <a:t>T</a:t>
            </a:r>
            <a:r>
              <a:rPr lang="ko-KR" altLang="en-US" sz="1200" dirty="0">
                <a:latin typeface="+mj-lt"/>
              </a:rPr>
              <a:t>가 크면 처리 시간이 </a:t>
            </a:r>
            <a:r>
              <a:rPr lang="ko-KR" altLang="en-US" sz="1200" dirty="0" err="1">
                <a:latin typeface="+mj-lt"/>
              </a:rPr>
              <a:t>오래걸림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&amp;</a:t>
            </a:r>
            <a:r>
              <a:rPr lang="ko-KR" altLang="en-US" sz="1200" dirty="0">
                <a:latin typeface="+mj-lt"/>
              </a:rPr>
              <a:t> 더 정확한 결과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N, T</a:t>
            </a:r>
            <a:r>
              <a:rPr lang="ko-KR" altLang="en-US" sz="1200" dirty="0">
                <a:latin typeface="+mj-lt"/>
              </a:rPr>
              <a:t>간 </a:t>
            </a:r>
            <a:r>
              <a:rPr lang="en-US" altLang="ko-KR" sz="1200" dirty="0">
                <a:latin typeface="+mj-lt"/>
              </a:rPr>
              <a:t>trade-off</a:t>
            </a:r>
            <a:r>
              <a:rPr lang="ko-KR" altLang="en-US" sz="1200" dirty="0">
                <a:latin typeface="+mj-lt"/>
              </a:rPr>
              <a:t>를 잘 결정해야 한다</a:t>
            </a:r>
            <a:r>
              <a:rPr lang="en-US" altLang="ko-KR" sz="1200" dirty="0">
                <a:latin typeface="+mj-lt"/>
              </a:rPr>
              <a:t>. </a:t>
            </a:r>
            <a:r>
              <a:rPr lang="ko-KR" altLang="en-US" sz="1200" dirty="0">
                <a:latin typeface="+mj-lt"/>
              </a:rPr>
              <a:t>논문의 경우 </a:t>
            </a:r>
            <a:r>
              <a:rPr lang="en-US" altLang="ko-KR" sz="1200" dirty="0">
                <a:latin typeface="+mj-lt"/>
              </a:rPr>
              <a:t>N=24, T=5</a:t>
            </a:r>
            <a:r>
              <a:rPr lang="ko-KR" altLang="en-US" sz="1200" dirty="0">
                <a:latin typeface="+mj-lt"/>
              </a:rPr>
              <a:t>가 효율적이었다고 함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j-lt"/>
              </a:rPr>
              <a:t>전처리의 효과</a:t>
            </a:r>
            <a:endParaRPr lang="en-US" altLang="ko-KR" sz="1200" b="1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정확한 </a:t>
            </a:r>
            <a:r>
              <a:rPr lang="en-US" altLang="ko-KR" sz="1200" dirty="0">
                <a:latin typeface="+mj-lt"/>
              </a:rPr>
              <a:t>track</a:t>
            </a:r>
            <a:r>
              <a:rPr lang="ko-KR" altLang="en-US" sz="1200" dirty="0">
                <a:latin typeface="+mj-lt"/>
              </a:rPr>
              <a:t>을 수집하여 </a:t>
            </a:r>
            <a:r>
              <a:rPr lang="en-US" altLang="ko-KR" sz="1200" dirty="0">
                <a:latin typeface="+mj-lt"/>
              </a:rPr>
              <a:t>training/validation set</a:t>
            </a:r>
            <a:r>
              <a:rPr lang="ko-KR" altLang="en-US" sz="1200" dirty="0">
                <a:latin typeface="+mj-lt"/>
              </a:rPr>
              <a:t>으로 사용하기 위함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최적의 </a:t>
            </a:r>
            <a:r>
              <a:rPr lang="en-US" altLang="ko-KR" sz="1200" dirty="0">
                <a:latin typeface="+mj-lt"/>
              </a:rPr>
              <a:t>query-driven tracking parameter</a:t>
            </a:r>
            <a:r>
              <a:rPr lang="ko-KR" altLang="en-US" sz="1200" dirty="0">
                <a:latin typeface="+mj-lt"/>
              </a:rPr>
              <a:t>를 얻기 위함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9210E-0048-246F-203A-F0879AC11E2D}"/>
              </a:ext>
            </a:extLst>
          </p:cNvPr>
          <p:cNvSpPr txBox="1"/>
          <p:nvPr/>
        </p:nvSpPr>
        <p:spPr>
          <a:xfrm>
            <a:off x="517788" y="1247562"/>
            <a:ext cx="274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lt"/>
              </a:rPr>
              <a:t>1.2) preprocessing</a:t>
            </a:r>
            <a:endParaRPr lang="en-US" altLang="ko-KR" sz="1400" dirty="0"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185217-B1CC-FA29-971A-A482901B2342}"/>
              </a:ext>
            </a:extLst>
          </p:cNvPr>
          <p:cNvCxnSpPr/>
          <p:nvPr/>
        </p:nvCxnSpPr>
        <p:spPr>
          <a:xfrm>
            <a:off x="4299857" y="3202470"/>
            <a:ext cx="35995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87CE5D-40D7-E916-7E3D-AEC5ACE0B706}"/>
              </a:ext>
            </a:extLst>
          </p:cNvPr>
          <p:cNvCxnSpPr>
            <a:cxnSpLocks/>
          </p:cNvCxnSpPr>
          <p:nvPr/>
        </p:nvCxnSpPr>
        <p:spPr>
          <a:xfrm flipV="1">
            <a:off x="4299857" y="3089906"/>
            <a:ext cx="0" cy="2251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149B0C-3F17-ECDB-8673-261662EA3772}"/>
              </a:ext>
            </a:extLst>
          </p:cNvPr>
          <p:cNvCxnSpPr>
            <a:cxnSpLocks/>
          </p:cNvCxnSpPr>
          <p:nvPr/>
        </p:nvCxnSpPr>
        <p:spPr>
          <a:xfrm flipV="1">
            <a:off x="7899400" y="3089906"/>
            <a:ext cx="0" cy="2251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9D4D55-1EE4-A4BE-D32D-845798237BE6}"/>
              </a:ext>
            </a:extLst>
          </p:cNvPr>
          <p:cNvCxnSpPr>
            <a:cxnSpLocks/>
          </p:cNvCxnSpPr>
          <p:nvPr/>
        </p:nvCxnSpPr>
        <p:spPr>
          <a:xfrm flipV="1">
            <a:off x="6999515" y="3089906"/>
            <a:ext cx="0" cy="2251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7119444-C87C-3C8F-A816-6FB2BB4CAF05}"/>
              </a:ext>
            </a:extLst>
          </p:cNvPr>
          <p:cNvCxnSpPr>
            <a:cxnSpLocks/>
          </p:cNvCxnSpPr>
          <p:nvPr/>
        </p:nvCxnSpPr>
        <p:spPr>
          <a:xfrm flipV="1">
            <a:off x="5199743" y="3089906"/>
            <a:ext cx="0" cy="2251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EEC44C9-4475-9397-E903-8AC6455D3809}"/>
              </a:ext>
            </a:extLst>
          </p:cNvPr>
          <p:cNvCxnSpPr>
            <a:cxnSpLocks/>
          </p:cNvCxnSpPr>
          <p:nvPr/>
        </p:nvCxnSpPr>
        <p:spPr>
          <a:xfrm flipV="1">
            <a:off x="6099629" y="3089906"/>
            <a:ext cx="0" cy="2251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원호 18">
            <a:extLst>
              <a:ext uri="{FF2B5EF4-FFF2-40B4-BE49-F238E27FC236}">
                <a16:creationId xmlns:a16="http://schemas.microsoft.com/office/drawing/2014/main" id="{4104D475-E49C-4857-F7DA-DEC06CCB14F7}"/>
              </a:ext>
            </a:extLst>
          </p:cNvPr>
          <p:cNvSpPr/>
          <p:nvPr/>
        </p:nvSpPr>
        <p:spPr>
          <a:xfrm rot="8119159">
            <a:off x="4203777" y="2335086"/>
            <a:ext cx="1097796" cy="1097796"/>
          </a:xfrm>
          <a:prstGeom prst="arc">
            <a:avLst/>
          </a:prstGeom>
          <a:ln w="12700">
            <a:solidFill>
              <a:srgbClr val="1C0B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96B0687C-C06A-3555-9741-8239FA35E6DD}"/>
              </a:ext>
            </a:extLst>
          </p:cNvPr>
          <p:cNvSpPr/>
          <p:nvPr/>
        </p:nvSpPr>
        <p:spPr>
          <a:xfrm rot="8119159">
            <a:off x="5113550" y="2335086"/>
            <a:ext cx="1097796" cy="1097796"/>
          </a:xfrm>
          <a:prstGeom prst="arc">
            <a:avLst/>
          </a:prstGeom>
          <a:ln w="12700">
            <a:solidFill>
              <a:srgbClr val="1C0B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410D2A44-8BCE-AE57-0BA4-5F83D4BA68A2}"/>
              </a:ext>
            </a:extLst>
          </p:cNvPr>
          <p:cNvSpPr/>
          <p:nvPr/>
        </p:nvSpPr>
        <p:spPr>
          <a:xfrm rot="8119159">
            <a:off x="6013435" y="2335086"/>
            <a:ext cx="1097796" cy="1097796"/>
          </a:xfrm>
          <a:prstGeom prst="arc">
            <a:avLst/>
          </a:prstGeom>
          <a:ln w="12700">
            <a:solidFill>
              <a:srgbClr val="1C0B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8995E9B3-E152-0479-7D1C-58AC3AC38200}"/>
              </a:ext>
            </a:extLst>
          </p:cNvPr>
          <p:cNvSpPr/>
          <p:nvPr/>
        </p:nvSpPr>
        <p:spPr>
          <a:xfrm rot="8119159">
            <a:off x="6920546" y="2335086"/>
            <a:ext cx="1097796" cy="1097796"/>
          </a:xfrm>
          <a:prstGeom prst="arc">
            <a:avLst/>
          </a:prstGeom>
          <a:ln w="12700">
            <a:solidFill>
              <a:srgbClr val="1C0B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6B8292-F0A1-FAA1-17E3-FF321EB50F21}"/>
              </a:ext>
            </a:extLst>
          </p:cNvPr>
          <p:cNvSpPr txBox="1"/>
          <p:nvPr/>
        </p:nvSpPr>
        <p:spPr>
          <a:xfrm>
            <a:off x="4603177" y="3377272"/>
            <a:ext cx="243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C0BFD"/>
                </a:solidFill>
                <a:latin typeface="+mj-lt"/>
              </a:rPr>
              <a:t>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539DCF-A8E4-8F3A-6040-68A70B492CFE}"/>
              </a:ext>
            </a:extLst>
          </p:cNvPr>
          <p:cNvSpPr txBox="1"/>
          <p:nvPr/>
        </p:nvSpPr>
        <p:spPr>
          <a:xfrm>
            <a:off x="5528922" y="3377272"/>
            <a:ext cx="243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C0BFD"/>
                </a:solidFill>
                <a:latin typeface="+mj-lt"/>
              </a:rPr>
              <a:t>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FA1755-BDF1-28A5-4756-142D6ADF9A75}"/>
              </a:ext>
            </a:extLst>
          </p:cNvPr>
          <p:cNvSpPr txBox="1"/>
          <p:nvPr/>
        </p:nvSpPr>
        <p:spPr>
          <a:xfrm>
            <a:off x="6415330" y="3377272"/>
            <a:ext cx="243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C0BFD"/>
                </a:solidFill>
                <a:latin typeface="+mj-lt"/>
              </a:rPr>
              <a:t>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0E81E3-13BF-2880-10E0-D9B89FDE569E}"/>
              </a:ext>
            </a:extLst>
          </p:cNvPr>
          <p:cNvSpPr txBox="1"/>
          <p:nvPr/>
        </p:nvSpPr>
        <p:spPr>
          <a:xfrm>
            <a:off x="7320677" y="3377272"/>
            <a:ext cx="243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C0BFD"/>
                </a:solidFill>
                <a:latin typeface="+mj-lt"/>
              </a:rPr>
              <a:t>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F9E564-E590-36B4-1ED8-C8C7A9C455FC}"/>
              </a:ext>
            </a:extLst>
          </p:cNvPr>
          <p:cNvSpPr txBox="1"/>
          <p:nvPr/>
        </p:nvSpPr>
        <p:spPr>
          <a:xfrm>
            <a:off x="4201224" y="2682672"/>
            <a:ext cx="577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+mj-lt"/>
              </a:rPr>
              <a:t>N=4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61C108-D5D6-8ACC-4786-575D0E3A7280}"/>
              </a:ext>
            </a:extLst>
          </p:cNvPr>
          <p:cNvSpPr txBox="1"/>
          <p:nvPr/>
        </p:nvSpPr>
        <p:spPr>
          <a:xfrm>
            <a:off x="660494" y="1545382"/>
            <a:ext cx="6841317" cy="8876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+mj-lt"/>
              </a:rPr>
              <a:t>비디오를 랜덤하게</a:t>
            </a:r>
            <a:r>
              <a:rPr lang="en-US" altLang="ko-KR" sz="1200" dirty="0">
                <a:latin typeface="+mj-lt"/>
              </a:rPr>
              <a:t> N</a:t>
            </a:r>
            <a:r>
              <a:rPr lang="ko-KR" altLang="en-US" sz="1200" dirty="0">
                <a:latin typeface="+mj-lt"/>
              </a:rPr>
              <a:t>개 </a:t>
            </a:r>
            <a:r>
              <a:rPr lang="en-US" altLang="ko-KR" sz="1200" dirty="0">
                <a:latin typeface="+mj-lt"/>
              </a:rPr>
              <a:t>segment</a:t>
            </a:r>
            <a:r>
              <a:rPr lang="ko-KR" altLang="en-US" sz="1200" dirty="0">
                <a:latin typeface="+mj-lt"/>
              </a:rPr>
              <a:t>로 나눔</a:t>
            </a:r>
            <a:endParaRPr lang="en-US" altLang="ko-KR" sz="1200" dirty="0">
              <a:latin typeface="+mj-lt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+mj-lt"/>
              </a:rPr>
              <a:t>각 </a:t>
            </a:r>
            <a:r>
              <a:rPr lang="en-US" altLang="ko-KR" sz="1200" dirty="0">
                <a:latin typeface="+mj-lt"/>
              </a:rPr>
              <a:t>segment</a:t>
            </a:r>
            <a:r>
              <a:rPr lang="ko-KR" altLang="en-US" sz="1200" dirty="0">
                <a:latin typeface="+mj-lt"/>
              </a:rPr>
              <a:t>에 대해 </a:t>
            </a:r>
            <a:r>
              <a:rPr lang="en-US" altLang="ko-KR" sz="1200" dirty="0">
                <a:latin typeface="+mj-lt"/>
              </a:rPr>
              <a:t>object detection (ex. YOLO), tracking algorithm (ex. IOU) </a:t>
            </a:r>
            <a:r>
              <a:rPr lang="ko-KR" altLang="en-US" sz="1200" dirty="0">
                <a:latin typeface="+mj-lt"/>
              </a:rPr>
              <a:t>적용</a:t>
            </a:r>
            <a:endParaRPr lang="en-US" altLang="ko-KR" sz="1200" dirty="0">
              <a:latin typeface="+mj-lt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+mj-lt"/>
              </a:rPr>
              <a:t>50:50</a:t>
            </a:r>
            <a:r>
              <a:rPr lang="ko-KR" altLang="en-US" sz="1200" dirty="0">
                <a:latin typeface="+mj-lt"/>
              </a:rPr>
              <a:t>으로 훈련데이터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검증데이터로 나눔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F37CB0-768F-98E4-7394-1EEAB8626501}"/>
              </a:ext>
            </a:extLst>
          </p:cNvPr>
          <p:cNvSpPr/>
          <p:nvPr/>
        </p:nvSpPr>
        <p:spPr>
          <a:xfrm>
            <a:off x="4047930" y="2509931"/>
            <a:ext cx="4096139" cy="1352939"/>
          </a:xfrm>
          <a:prstGeom prst="rect">
            <a:avLst/>
          </a:prstGeom>
          <a:noFill/>
          <a:ln>
            <a:solidFill>
              <a:srgbClr val="2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2C2A3-636A-0C75-619B-818E78576403}"/>
              </a:ext>
            </a:extLst>
          </p:cNvPr>
          <p:cNvSpPr txBox="1"/>
          <p:nvPr/>
        </p:nvSpPr>
        <p:spPr>
          <a:xfrm>
            <a:off x="517788" y="5918586"/>
            <a:ext cx="274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lt"/>
              </a:rPr>
              <a:t>1.3) Query processing</a:t>
            </a:r>
            <a:endParaRPr lang="en-US" altLang="ko-KR" sz="14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616163-F73B-B1D5-6694-E4F1A3DDB407}"/>
              </a:ext>
            </a:extLst>
          </p:cNvPr>
          <p:cNvSpPr txBox="1"/>
          <p:nvPr/>
        </p:nvSpPr>
        <p:spPr>
          <a:xfrm>
            <a:off x="660495" y="6243705"/>
            <a:ext cx="7483574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사용자가 설정한 정확도를 만족하면서 </a:t>
            </a:r>
            <a:r>
              <a:rPr lang="en-US" altLang="ko-KR" sz="1200" dirty="0">
                <a:latin typeface="+mj-lt"/>
              </a:rPr>
              <a:t>query</a:t>
            </a:r>
            <a:r>
              <a:rPr lang="ko-KR" altLang="en-US" sz="1200" dirty="0">
                <a:latin typeface="+mj-lt"/>
              </a:rPr>
              <a:t>의 실행속도 최소화를 위한 실행계획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뒤에서 다시 언급</a:t>
            </a:r>
            <a:r>
              <a:rPr lang="en-US" altLang="ko-KR" sz="1200" dirty="0">
                <a:latin typeface="+mj-lt"/>
              </a:rPr>
              <a:t>)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543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1. Introduction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7" name="Picture 2" descr="BlazeIt: Fast Exploratory Video Queries using Neural Networks | DeepAI">
            <a:extLst>
              <a:ext uri="{FF2B5EF4-FFF2-40B4-BE49-F238E27FC236}">
                <a16:creationId xmlns:a16="http://schemas.microsoft.com/office/drawing/2014/main" id="{1FF9ABAB-1546-48E2-9032-408137B40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5585" r="13017" b="50364"/>
          <a:stretch/>
        </p:blipFill>
        <p:spPr bwMode="auto">
          <a:xfrm>
            <a:off x="5987193" y="4437866"/>
            <a:ext cx="5818397" cy="180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C3A95B-0648-96DB-5022-855F1E6EA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43" y="4545862"/>
            <a:ext cx="5165725" cy="1557604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E02FDA-8633-1B43-B8A9-C317D5EC8DD0}"/>
              </a:ext>
            </a:extLst>
          </p:cNvPr>
          <p:cNvSpPr txBox="1"/>
          <p:nvPr/>
        </p:nvSpPr>
        <p:spPr>
          <a:xfrm>
            <a:off x="2043805" y="4151000"/>
            <a:ext cx="2052000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그림</a:t>
            </a:r>
            <a:r>
              <a:rPr lang="en-US" altLang="ko-KR" sz="1200" dirty="0"/>
              <a:t> 1] SQL </a:t>
            </a:r>
            <a:r>
              <a:rPr lang="en-US" altLang="ko-KR" sz="1200" dirty="0" err="1"/>
              <a:t>syntex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A383A-CE55-C945-D721-8CEB2D863AB0}"/>
              </a:ext>
            </a:extLst>
          </p:cNvPr>
          <p:cNvSpPr txBox="1"/>
          <p:nvPr/>
        </p:nvSpPr>
        <p:spPr>
          <a:xfrm>
            <a:off x="7868010" y="4151000"/>
            <a:ext cx="2056761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그림</a:t>
            </a:r>
            <a:r>
              <a:rPr lang="en-US" altLang="ko-KR" sz="1200" dirty="0"/>
              <a:t> 2] FRAMEQL </a:t>
            </a:r>
            <a:r>
              <a:rPr lang="en-US" altLang="ko-KR" sz="1200" dirty="0" err="1"/>
              <a:t>syntex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709D2C-FF91-8D35-836C-63CF36928DE4}"/>
              </a:ext>
            </a:extLst>
          </p:cNvPr>
          <p:cNvSpPr/>
          <p:nvPr/>
        </p:nvSpPr>
        <p:spPr>
          <a:xfrm>
            <a:off x="6215995" y="5522825"/>
            <a:ext cx="2056761" cy="5100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FA4AA-0C44-7622-96A1-BEC9E78E75BA}"/>
              </a:ext>
            </a:extLst>
          </p:cNvPr>
          <p:cNvSpPr txBox="1"/>
          <p:nvPr/>
        </p:nvSpPr>
        <p:spPr>
          <a:xfrm>
            <a:off x="856412" y="2050900"/>
            <a:ext cx="4426788" cy="151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0" i="0" dirty="0">
                <a:effectLst/>
                <a:latin typeface="+mj-lt"/>
              </a:rPr>
              <a:t>1. </a:t>
            </a:r>
            <a:r>
              <a:rPr lang="ko-KR" altLang="en-US" sz="1200" b="0" i="0" dirty="0">
                <a:effectLst/>
                <a:latin typeface="+mj-lt"/>
              </a:rPr>
              <a:t>비디오에서 </a:t>
            </a:r>
            <a:r>
              <a:rPr lang="en-US" altLang="ko-KR" sz="1200" b="0" i="0" dirty="0">
                <a:effectLst/>
                <a:latin typeface="+mj-lt"/>
              </a:rPr>
              <a:t>Object </a:t>
            </a:r>
            <a:r>
              <a:rPr lang="en-US" altLang="ko-KR" sz="1200" dirty="0">
                <a:latin typeface="+mj-lt"/>
              </a:rPr>
              <a:t>detection</a:t>
            </a:r>
            <a:r>
              <a:rPr lang="ko-KR" altLang="en-US" sz="1200" b="0" i="0" dirty="0">
                <a:effectLst/>
                <a:latin typeface="+mj-lt"/>
              </a:rPr>
              <a:t> 수행</a:t>
            </a:r>
            <a:endParaRPr lang="en-US" altLang="ko-KR" sz="1200" b="0" i="0" dirty="0">
              <a:effectLst/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1200" b="0" i="0" dirty="0">
                <a:effectLst/>
                <a:latin typeface="+mj-lt"/>
              </a:rPr>
              <a:t>2. </a:t>
            </a:r>
            <a:r>
              <a:rPr lang="ko-KR" altLang="en-US" sz="1200" b="0" i="0" dirty="0">
                <a:effectLst/>
                <a:latin typeface="+mj-lt"/>
              </a:rPr>
              <a:t>그 결과를 데이터베이스에 저장</a:t>
            </a:r>
            <a:endParaRPr lang="en-US" altLang="ko-KR" sz="1200" b="0" i="0" dirty="0">
              <a:effectLst/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+mj-lt"/>
              </a:rPr>
              <a:t>3. query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를 사용하여 저장된 데이터를 검색 </a:t>
            </a:r>
            <a:endParaRPr lang="en-US" altLang="ko-KR" sz="1200" b="0" i="0" dirty="0">
              <a:solidFill>
                <a:srgbClr val="FF0000"/>
              </a:solidFill>
              <a:effectLst/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   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→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+mj-lt"/>
              </a:rPr>
              <a:t>이 작업을 빠르게 하는 것이 목표</a:t>
            </a:r>
            <a:endParaRPr lang="ko-KR" alt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96BA926-20BF-C0C7-85DD-9BE50964F91D}"/>
              </a:ext>
            </a:extLst>
          </p:cNvPr>
          <p:cNvSpPr/>
          <p:nvPr/>
        </p:nvSpPr>
        <p:spPr>
          <a:xfrm>
            <a:off x="1634670" y="1528607"/>
            <a:ext cx="2008415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비디오 분석의 절차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46ADC-02EA-9BC0-6D87-2CD53AE61A9B}"/>
              </a:ext>
            </a:extLst>
          </p:cNvPr>
          <p:cNvSpPr txBox="1"/>
          <p:nvPr/>
        </p:nvSpPr>
        <p:spPr>
          <a:xfrm>
            <a:off x="5987193" y="2035528"/>
            <a:ext cx="6460166" cy="151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FRAMEQL: video</a:t>
            </a:r>
            <a:r>
              <a:rPr lang="ko-KR" altLang="en-US" sz="1200" dirty="0">
                <a:latin typeface="+mj-lt"/>
              </a:rPr>
              <a:t>분석에 특화된 쿼리 최적화가 가능한 선언적 언어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aggregation query (</a:t>
            </a:r>
            <a:r>
              <a:rPr lang="ko-KR" altLang="en-US" sz="1200" dirty="0" err="1">
                <a:latin typeface="+mj-lt"/>
              </a:rPr>
              <a:t>집계쿼리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에서는 대조변수 방법 </a:t>
            </a:r>
            <a:r>
              <a:rPr lang="en-US" altLang="ko-KR" sz="1200" dirty="0">
                <a:latin typeface="+mj-lt"/>
              </a:rPr>
              <a:t>(control variate)</a:t>
            </a:r>
            <a:r>
              <a:rPr lang="ko-KR" altLang="en-US" sz="1200" dirty="0">
                <a:latin typeface="+mj-lt"/>
              </a:rPr>
              <a:t>을 사용함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limit query (</a:t>
            </a:r>
            <a:r>
              <a:rPr lang="ko-KR" altLang="en-US" sz="1200" dirty="0">
                <a:latin typeface="+mj-lt"/>
              </a:rPr>
              <a:t>제한 쿼리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에서는 신경망을 이용한 중요도 샘플링 기법으로 최적화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Content-based selection</a:t>
            </a:r>
            <a:r>
              <a:rPr lang="ko-KR" altLang="en-US" sz="1200" dirty="0">
                <a:latin typeface="+mj-lt"/>
              </a:rPr>
              <a:t>에서 필터를 추론하는 방법을 보여줌</a:t>
            </a:r>
            <a:endParaRPr lang="en-US" altLang="ko-KR" sz="1200" dirty="0">
              <a:latin typeface="+mj-lt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6B7B31E-C167-4AC6-0DFB-36C65209625A}"/>
              </a:ext>
            </a:extLst>
          </p:cNvPr>
          <p:cNvSpPr/>
          <p:nvPr/>
        </p:nvSpPr>
        <p:spPr>
          <a:xfrm>
            <a:off x="7425838" y="1528607"/>
            <a:ext cx="2337829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비디오 분석 최적화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4CEE89-4A68-858E-B251-1B817C7A36EC}"/>
              </a:ext>
            </a:extLst>
          </p:cNvPr>
          <p:cNvCxnSpPr>
            <a:cxnSpLocks/>
          </p:cNvCxnSpPr>
          <p:nvPr/>
        </p:nvCxnSpPr>
        <p:spPr>
          <a:xfrm>
            <a:off x="5804336" y="1528607"/>
            <a:ext cx="0" cy="234000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36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E03AB51-36B0-C2A1-38E3-E9AFA012EFD5}"/>
              </a:ext>
            </a:extLst>
          </p:cNvPr>
          <p:cNvSpPr/>
          <p:nvPr/>
        </p:nvSpPr>
        <p:spPr>
          <a:xfrm>
            <a:off x="7174511" y="1685775"/>
            <a:ext cx="641556" cy="13329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4FB87B2-2FD0-2352-ED3A-8D9E1C69CC5E}"/>
              </a:ext>
            </a:extLst>
          </p:cNvPr>
          <p:cNvSpPr/>
          <p:nvPr/>
        </p:nvSpPr>
        <p:spPr>
          <a:xfrm>
            <a:off x="4074279" y="1685775"/>
            <a:ext cx="641556" cy="13329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Query-driven tracking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EA57F6-2BB8-A923-A8EA-BD1EF02DA907}"/>
              </a:ext>
            </a:extLst>
          </p:cNvPr>
          <p:cNvSpPr/>
          <p:nvPr/>
        </p:nvSpPr>
        <p:spPr>
          <a:xfrm>
            <a:off x="4703383" y="1409046"/>
            <a:ext cx="2392741" cy="61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Segment: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tracking</a:t>
            </a:r>
            <a:r>
              <a:rPr lang="ko-KR" altLang="en-US" sz="1400" b="1" dirty="0">
                <a:solidFill>
                  <a:schemeClr val="tx1"/>
                </a:solidFill>
              </a:rPr>
              <a:t>의 정확도 </a:t>
            </a:r>
            <a:r>
              <a:rPr lang="en-US" altLang="ko-KR" sz="1400" b="1" dirty="0">
                <a:solidFill>
                  <a:schemeClr val="tx1"/>
                </a:solidFill>
              </a:rPr>
              <a:t>good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조건문 판단 </a:t>
            </a:r>
            <a:r>
              <a:rPr lang="en-US" altLang="ko-KR" sz="1400" b="1" dirty="0">
                <a:solidFill>
                  <a:schemeClr val="tx1"/>
                </a:solidFill>
              </a:rPr>
              <a:t>good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6A3C4B-2EEC-9DBE-B20A-6CB0651634A8}"/>
              </a:ext>
            </a:extLst>
          </p:cNvPr>
          <p:cNvSpPr/>
          <p:nvPr/>
        </p:nvSpPr>
        <p:spPr>
          <a:xfrm>
            <a:off x="2334081" y="1949619"/>
            <a:ext cx="1663918" cy="61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Sampling framerate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FDE85-980C-24BB-DFEF-144FD48D63B5}"/>
              </a:ext>
            </a:extLst>
          </p:cNvPr>
          <p:cNvSpPr txBox="1"/>
          <p:nvPr/>
        </p:nvSpPr>
        <p:spPr>
          <a:xfrm>
            <a:off x="2262905" y="2677471"/>
            <a:ext cx="1440001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초당 프레임 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173FC8-20AC-CBC0-6061-9875C80D5123}"/>
              </a:ext>
            </a:extLst>
          </p:cNvPr>
          <p:cNvSpPr/>
          <p:nvPr/>
        </p:nvSpPr>
        <p:spPr>
          <a:xfrm>
            <a:off x="7816061" y="1409046"/>
            <a:ext cx="1663918" cy="61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low-framerate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A8B95D-B28F-A516-BABE-0B26183372D2}"/>
              </a:ext>
            </a:extLst>
          </p:cNvPr>
          <p:cNvSpPr/>
          <p:nvPr/>
        </p:nvSpPr>
        <p:spPr>
          <a:xfrm>
            <a:off x="7816061" y="2490192"/>
            <a:ext cx="1663918" cy="61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비디오 프레임을 추가하여 처리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3E89E5-8857-8042-C46C-32D594D75D64}"/>
              </a:ext>
            </a:extLst>
          </p:cNvPr>
          <p:cNvSpPr/>
          <p:nvPr/>
        </p:nvSpPr>
        <p:spPr>
          <a:xfrm>
            <a:off x="4703383" y="2490192"/>
            <a:ext cx="2392741" cy="61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Other segment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E5273B0-C8DB-BB77-5378-F7E7BF279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86"/>
          <a:stretch/>
        </p:blipFill>
        <p:spPr>
          <a:xfrm>
            <a:off x="2000250" y="3980912"/>
            <a:ext cx="8191500" cy="2343687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031A82-6130-F6C7-7F88-442D1F5187F4}"/>
              </a:ext>
            </a:extLst>
          </p:cNvPr>
          <p:cNvSpPr txBox="1"/>
          <p:nvPr/>
        </p:nvSpPr>
        <p:spPr>
          <a:xfrm>
            <a:off x="4119487" y="3659097"/>
            <a:ext cx="3843413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</a:rPr>
              <a:t>[</a:t>
            </a:r>
            <a:r>
              <a:rPr lang="ko-KR" altLang="en-US" sz="1200" dirty="0">
                <a:latin typeface="+mj-lt"/>
              </a:rPr>
              <a:t>그림</a:t>
            </a:r>
            <a:r>
              <a:rPr lang="en-US" altLang="ko-KR" sz="1200" dirty="0">
                <a:latin typeface="+mj-lt"/>
              </a:rPr>
              <a:t> 3] four-stage query-driven tracking approach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4894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Query-driven tracking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38290F-2D4C-603A-2DCF-AA7CD384D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86"/>
          <a:stretch/>
        </p:blipFill>
        <p:spPr>
          <a:xfrm>
            <a:off x="2000250" y="1533183"/>
            <a:ext cx="8191500" cy="2343687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F7F0E5-93B9-63B7-FBDC-10F71309BA96}"/>
              </a:ext>
            </a:extLst>
          </p:cNvPr>
          <p:cNvSpPr txBox="1"/>
          <p:nvPr/>
        </p:nvSpPr>
        <p:spPr>
          <a:xfrm>
            <a:off x="1739144" y="4197006"/>
            <a:ext cx="212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lt"/>
              </a:rPr>
              <a:t>Minimum sampling framerate (</a:t>
            </a:r>
            <a:r>
              <a:rPr lang="ko-KR" altLang="en-US" sz="1000" dirty="0">
                <a:latin typeface="+mj-lt"/>
              </a:rPr>
              <a:t>사용자가 지정한 최소로 필요한 </a:t>
            </a:r>
            <a:r>
              <a:rPr lang="en-US" altLang="ko-KR" sz="1000" dirty="0">
                <a:latin typeface="+mj-lt"/>
              </a:rPr>
              <a:t>framerate)</a:t>
            </a:r>
            <a:r>
              <a:rPr lang="ko-KR" altLang="en-US" sz="1000" dirty="0">
                <a:latin typeface="+mj-lt"/>
              </a:rPr>
              <a:t>로 추적</a:t>
            </a:r>
            <a:endParaRPr lang="en-US" altLang="ko-KR" sz="1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26288-627C-DB8A-CB18-7FDB6782016D}"/>
              </a:ext>
            </a:extLst>
          </p:cNvPr>
          <p:cNvSpPr txBox="1"/>
          <p:nvPr/>
        </p:nvSpPr>
        <p:spPr>
          <a:xfrm>
            <a:off x="1739144" y="5260417"/>
            <a:ext cx="212400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+mj-lt"/>
              </a:rPr>
              <a:t>GNN </a:t>
            </a:r>
          </a:p>
          <a:p>
            <a:r>
              <a:rPr lang="en-US" altLang="ko-KR" sz="1050" dirty="0">
                <a:latin typeface="+mj-lt"/>
              </a:rPr>
              <a:t>(</a:t>
            </a:r>
            <a:r>
              <a:rPr lang="ko-KR" altLang="en-US" sz="1050" dirty="0">
                <a:latin typeface="+mj-lt"/>
              </a:rPr>
              <a:t>감지된 객체들의 시공간 특징을 반영하여 학습</a:t>
            </a:r>
            <a:r>
              <a:rPr lang="en-US" altLang="ko-KR" sz="1050" dirty="0">
                <a:latin typeface="+mj-lt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+mj-lt"/>
              </a:rPr>
              <a:t>Output </a:t>
            </a:r>
          </a:p>
          <a:p>
            <a:r>
              <a:rPr lang="ko-KR" altLang="en-US" sz="1050" dirty="0">
                <a:latin typeface="+mj-lt"/>
              </a:rPr>
              <a:t>감지된 물체가 같은 물체일 확률</a:t>
            </a:r>
            <a:endParaRPr lang="en-US" altLang="ko-KR" sz="1050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A4326C-410F-37D3-8017-63D1D821C7E3}"/>
              </a:ext>
            </a:extLst>
          </p:cNvPr>
          <p:cNvSpPr/>
          <p:nvPr/>
        </p:nvSpPr>
        <p:spPr>
          <a:xfrm>
            <a:off x="2398296" y="5072914"/>
            <a:ext cx="786763" cy="18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추적모형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55B0F8-7975-C002-F206-035F2C96E7D0}"/>
              </a:ext>
            </a:extLst>
          </p:cNvPr>
          <p:cNvSpPr/>
          <p:nvPr/>
        </p:nvSpPr>
        <p:spPr>
          <a:xfrm>
            <a:off x="2123017" y="4009503"/>
            <a:ext cx="1337321" cy="18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사용할 프레임 선택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6EC510-C235-0C1C-0815-4D591B3F512B}"/>
              </a:ext>
            </a:extLst>
          </p:cNvPr>
          <p:cNvSpPr/>
          <p:nvPr/>
        </p:nvSpPr>
        <p:spPr>
          <a:xfrm>
            <a:off x="4385894" y="4170346"/>
            <a:ext cx="1332000" cy="18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매칭 결정이 불확실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6919E1-221B-1FE5-8671-52E0A7667B66}"/>
                  </a:ext>
                </a:extLst>
              </p:cNvPr>
              <p:cNvSpPr txBox="1"/>
              <p:nvPr/>
            </p:nvSpPr>
            <p:spPr>
              <a:xfrm>
                <a:off x="4036269" y="4364165"/>
                <a:ext cx="208800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+mj-lt"/>
                  </a:rPr>
                  <a:t>모든 </a:t>
                </a:r>
                <a:r>
                  <a:rPr lang="ko-KR" altLang="en-US" sz="1000" dirty="0" err="1">
                    <a:latin typeface="+mj-lt"/>
                  </a:rPr>
                  <a:t>매칭을</a:t>
                </a:r>
                <a:r>
                  <a:rPr lang="ko-KR" altLang="en-US" sz="1000" dirty="0">
                    <a:latin typeface="+mj-lt"/>
                  </a:rPr>
                  <a:t> 결정 후보로 하는 </a:t>
                </a:r>
                <a:endParaRPr lang="en-US" altLang="ko-KR" sz="1000" dirty="0">
                  <a:latin typeface="+mj-lt"/>
                </a:endParaRPr>
              </a:p>
              <a:p>
                <a:r>
                  <a:rPr lang="ko-KR" altLang="en-US" sz="1000" dirty="0">
                    <a:latin typeface="+mj-lt"/>
                  </a:rPr>
                  <a:t>    그룹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00" dirty="0">
                    <a:latin typeface="+mj-lt"/>
                  </a:rPr>
                  <a:t>의 트랙 생성 </a:t>
                </a:r>
                <a:endParaRPr lang="en-US" altLang="ko-KR" sz="1000" dirty="0">
                  <a:latin typeface="+mj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+mj-lt"/>
                  </a:rPr>
                  <a:t>그림에서는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000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000" dirty="0">
                    <a:latin typeface="+mj-lt"/>
                  </a:rPr>
                  <a:t>만 확실하게 결정된 트랙</a:t>
                </a:r>
                <a:endParaRPr lang="en-US" altLang="ko-KR" sz="1000" dirty="0">
                  <a:latin typeface="+mj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000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000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00" dirty="0">
                    <a:latin typeface="+mj-lt"/>
                  </a:rPr>
                  <a:t>은 일부만 확실하게 결정된 트랙</a:t>
                </a:r>
                <a:endParaRPr lang="en-US" altLang="ko-KR" sz="1000" dirty="0">
                  <a:latin typeface="+mj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000" dirty="0">
                    <a:solidFill>
                      <a:srgbClr val="F79D0C"/>
                    </a:solidFill>
                    <a:latin typeface="+mj-lt"/>
                  </a:rPr>
                  <a:t>orange line</a:t>
                </a:r>
                <a:r>
                  <a:rPr lang="ko-KR" altLang="en-US" sz="1000" dirty="0">
                    <a:latin typeface="+mj-lt"/>
                  </a:rPr>
                  <a:t>은 불확실한 </a:t>
                </a:r>
                <a:r>
                  <a:rPr lang="ko-KR" altLang="en-US" sz="1000" dirty="0" err="1">
                    <a:latin typeface="+mj-lt"/>
                  </a:rPr>
                  <a:t>엣지</a:t>
                </a:r>
                <a:endParaRPr lang="en-US" altLang="ko-KR" sz="1000" dirty="0">
                  <a:latin typeface="+mj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6919E1-221B-1FE5-8671-52E0A7667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69" y="4364165"/>
                <a:ext cx="2088000" cy="1169551"/>
              </a:xfrm>
              <a:prstGeom prst="rect">
                <a:avLst/>
              </a:prstGeom>
              <a:blipFill>
                <a:blip r:embed="rId4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BB1C7DA-0897-0DE8-1233-A4B1D465359A}"/>
              </a:ext>
            </a:extLst>
          </p:cNvPr>
          <p:cNvSpPr/>
          <p:nvPr/>
        </p:nvSpPr>
        <p:spPr>
          <a:xfrm rot="5400000">
            <a:off x="2665677" y="4524507"/>
            <a:ext cx="252000" cy="720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DB1C298-5724-F6BC-DBBE-2789926E0879}"/>
              </a:ext>
            </a:extLst>
          </p:cNvPr>
          <p:cNvSpPr/>
          <p:nvPr/>
        </p:nvSpPr>
        <p:spPr>
          <a:xfrm rot="19778033">
            <a:off x="3568544" y="4844699"/>
            <a:ext cx="468000" cy="468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387C19F8-E7B5-4C3C-25E2-EC56F378FC95}"/>
              </a:ext>
            </a:extLst>
          </p:cNvPr>
          <p:cNvSpPr/>
          <p:nvPr/>
        </p:nvSpPr>
        <p:spPr>
          <a:xfrm>
            <a:off x="6087967" y="4472629"/>
            <a:ext cx="252000" cy="720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1ED041-4092-75B9-AD99-0F0F6E817DCE}"/>
              </a:ext>
            </a:extLst>
          </p:cNvPr>
          <p:cNvSpPr/>
          <p:nvPr/>
        </p:nvSpPr>
        <p:spPr>
          <a:xfrm>
            <a:off x="6643450" y="4280186"/>
            <a:ext cx="1332000" cy="18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pruning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628E77-69B4-BD6B-10C1-BD072FE2C1C2}"/>
                  </a:ext>
                </a:extLst>
              </p:cNvPr>
              <p:cNvSpPr txBox="1"/>
              <p:nvPr/>
            </p:nvSpPr>
            <p:spPr>
              <a:xfrm>
                <a:off x="6293825" y="4474005"/>
                <a:ext cx="2088000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𝐹𝑖𝑙</m:t>
                      </m:r>
                      <m:r>
                        <m:rPr>
                          <m:sty m:val="p"/>
                        </m:rPr>
                        <a:rPr lang="en-US" altLang="ko-KR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</m:t>
                      </m:r>
                      <m:r>
                        <m:rPr>
                          <m:nor/>
                        </m:rPr>
                        <a:rPr lang="en-US" altLang="ko-KR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dhabi" panose="020B0604020202020204" pitchFamily="2" charset="-78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dhabi" panose="020B0604020202020204" pitchFamily="2" charset="-78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ko-KR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dhabi" panose="020B0604020202020204" pitchFamily="2" charset="-78"/>
                        </a:rPr>
                        <m:t>)</m:t>
                      </m:r>
                    </m:oMath>
                  </m:oMathPara>
                </a14:m>
                <a:endParaRPr lang="en-US" altLang="ko-KR" sz="1000" i="1" dirty="0">
                  <a:latin typeface="Cambria Math" panose="02040503050406030204" pitchFamily="18" charset="0"/>
                  <a:ea typeface="Cambria Math" panose="02040503050406030204" pitchFamily="18" charset="0"/>
                  <a:cs typeface="Aldhabi" panose="020B0604020202020204" pitchFamily="2" charset="-78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+mj-lt"/>
                  </a:rPr>
                  <a:t>그룹 </a:t>
                </a:r>
                <a:r>
                  <a:rPr lang="en-US" altLang="ko-KR" sz="1000" dirty="0">
                    <a:latin typeface="+mj-lt"/>
                  </a:rPr>
                  <a:t>C</a:t>
                </a:r>
                <a:r>
                  <a:rPr lang="ko-KR" altLang="en-US" sz="1000" dirty="0">
                    <a:latin typeface="+mj-lt"/>
                  </a:rPr>
                  <a:t>에서 조건을 만족하는 트랙만 포함시킴</a:t>
                </a:r>
                <a:endParaRPr lang="en-US" altLang="ko-KR" sz="1000" dirty="0">
                  <a:latin typeface="+mj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000" dirty="0" err="1">
                    <a:latin typeface="+mj-lt"/>
                  </a:rPr>
                  <a:t>비어있는</a:t>
                </a:r>
                <a:r>
                  <a:rPr lang="ko-KR" altLang="en-US" sz="1000" dirty="0">
                    <a:latin typeface="+mj-lt"/>
                  </a:rPr>
                  <a:t> 경우 </a:t>
                </a:r>
                <a:r>
                  <a:rPr lang="en-US" altLang="ko-KR" sz="1000" dirty="0">
                    <a:latin typeface="+mj-lt"/>
                  </a:rPr>
                  <a:t>tracking</a:t>
                </a:r>
                <a:r>
                  <a:rPr lang="ko-KR" altLang="en-US" sz="1000" dirty="0">
                    <a:latin typeface="+mj-lt"/>
                  </a:rPr>
                  <a:t>으로 </a:t>
                </a:r>
                <a:r>
                  <a:rPr lang="ko-KR" altLang="en-US" sz="1000" dirty="0" err="1">
                    <a:latin typeface="+mj-lt"/>
                  </a:rPr>
                  <a:t>돌아감</a:t>
                </a:r>
                <a:endParaRPr lang="en-US" altLang="ko-KR" sz="1000" dirty="0">
                  <a:latin typeface="+mj-lt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628E77-69B4-BD6B-10C1-BD072FE2C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825" y="4474005"/>
                <a:ext cx="2088000" cy="861774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ABEDC6D-A4DE-24F8-6799-BB1DCEA6B257}"/>
              </a:ext>
            </a:extLst>
          </p:cNvPr>
          <p:cNvCxnSpPr>
            <a:cxnSpLocks/>
          </p:cNvCxnSpPr>
          <p:nvPr/>
        </p:nvCxnSpPr>
        <p:spPr>
          <a:xfrm rot="10800000">
            <a:off x="2791677" y="6217027"/>
            <a:ext cx="2376000" cy="468000"/>
          </a:xfrm>
          <a:prstGeom prst="bentConnector3">
            <a:avLst>
              <a:gd name="adj1" fmla="val 1001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B7D79AA6-6C82-D43D-FB9A-9AE60033B430}"/>
              </a:ext>
            </a:extLst>
          </p:cNvPr>
          <p:cNvCxnSpPr>
            <a:cxnSpLocks/>
          </p:cNvCxnSpPr>
          <p:nvPr/>
        </p:nvCxnSpPr>
        <p:spPr>
          <a:xfrm rot="10800000" flipH="1">
            <a:off x="5030584" y="5425027"/>
            <a:ext cx="2304000" cy="1260000"/>
          </a:xfrm>
          <a:prstGeom prst="bentConnector3">
            <a:avLst>
              <a:gd name="adj1" fmla="val 100199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C59C051A-F056-E920-43F8-7A584865A286}"/>
              </a:ext>
            </a:extLst>
          </p:cNvPr>
          <p:cNvSpPr/>
          <p:nvPr/>
        </p:nvSpPr>
        <p:spPr>
          <a:xfrm>
            <a:off x="8225882" y="4201946"/>
            <a:ext cx="252000" cy="720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157ADA6-C77E-279F-54C4-AFCBF63051AB}"/>
              </a:ext>
            </a:extLst>
          </p:cNvPr>
          <p:cNvSpPr/>
          <p:nvPr/>
        </p:nvSpPr>
        <p:spPr>
          <a:xfrm>
            <a:off x="8781365" y="4009503"/>
            <a:ext cx="1332000" cy="18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결정적 트랙 선택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9F84B52-F036-55B0-2196-E0F2A2A08920}"/>
                  </a:ext>
                </a:extLst>
              </p:cNvPr>
              <p:cNvSpPr txBox="1"/>
              <p:nvPr/>
            </p:nvSpPr>
            <p:spPr>
              <a:xfrm>
                <a:off x="8431740" y="4203322"/>
                <a:ext cx="222381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𝐹𝑖𝑙</m:t>
                    </m:r>
                    <m:r>
                      <m:rPr>
                        <m:sty m:val="p"/>
                      </m:rP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𝑒𝑟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(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C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)</m:t>
                    </m:r>
                  </m:oMath>
                </a14:m>
                <a:r>
                  <a:rPr lang="ko-KR" altLang="en-US" sz="1000" dirty="0">
                    <a:latin typeface="+mj-lt"/>
                  </a:rPr>
                  <a:t>에</a:t>
                </a:r>
                <a:r>
                  <a:rPr lang="ko-KR" altLang="en-US" sz="1000" dirty="0">
                    <a:latin typeface="+mj-lt"/>
                    <a:ea typeface="Cambria Math" panose="02040503050406030204" pitchFamily="18" charset="0"/>
                    <a:cs typeface="Aldhabi" panose="020B0604020202020204" pitchFamily="2" charset="-78"/>
                  </a:rPr>
                  <a:t> </a:t>
                </a:r>
                <a:r>
                  <a:rPr lang="ko-KR" altLang="en-US" sz="1000" dirty="0">
                    <a:latin typeface="+mj-lt"/>
                  </a:rPr>
                  <a:t>남아있는 불확실한 </a:t>
                </a:r>
                <a:r>
                  <a:rPr lang="ko-KR" altLang="en-US" sz="1000" dirty="0" err="1">
                    <a:latin typeface="+mj-lt"/>
                  </a:rPr>
                  <a:t>매칭을</a:t>
                </a:r>
                <a:r>
                  <a:rPr lang="ko-KR" altLang="en-US" sz="1000" dirty="0">
                    <a:latin typeface="+mj-lt"/>
                  </a:rPr>
                  <a:t> 해결하기 위한 절차</a:t>
                </a:r>
                <a:endParaRPr lang="en-US" altLang="ko-KR" sz="1000" dirty="0">
                  <a:latin typeface="+mj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000" dirty="0">
                  <a:latin typeface="+mj-lt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dhabi" panose="020B0604020202020204" pitchFamily="2" charset="-78"/>
                        </a:rPr>
                        <m:t>𝑟𝑒𝑠𝑜𝑙𝑣𝑒</m:t>
                      </m:r>
                      <m:r>
                        <m:rPr>
                          <m:nor/>
                        </m:rPr>
                        <a:rPr lang="en-US" altLang="ko-KR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dhabi" panose="020B0604020202020204" pitchFamily="2" charset="-78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dhabi" panose="020B0604020202020204" pitchFamily="2" charset="-78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ko-KR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dhabi" panose="020B0604020202020204" pitchFamily="2" charset="-78"/>
                        </a:rPr>
                        <m:t>)</m:t>
                      </m:r>
                      <m:r>
                        <a:rPr lang="en-US" altLang="ko-KR" sz="1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dhabi" panose="020B0604020202020204" pitchFamily="2" charset="-78"/>
                        </a:rPr>
                        <m:t>⊂</m:t>
                      </m:r>
                      <m:r>
                        <a:rPr lang="en-US" altLang="ko-K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𝐹𝑖𝑙</m:t>
                      </m:r>
                      <m:r>
                        <m:rPr>
                          <m:sty m:val="p"/>
                        </m:rPr>
                        <a:rPr lang="en-US" altLang="ko-KR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</m:t>
                      </m:r>
                      <m:r>
                        <m:rPr>
                          <m:nor/>
                        </m:rPr>
                        <a:rPr lang="en-US" altLang="ko-KR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dhabi" panose="020B0604020202020204" pitchFamily="2" charset="-78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dhabi" panose="020B0604020202020204" pitchFamily="2" charset="-78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ko-KR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dhabi" panose="020B0604020202020204" pitchFamily="2" charset="-78"/>
                        </a:rPr>
                        <m:t>)</m:t>
                      </m:r>
                    </m:oMath>
                  </m:oMathPara>
                </a14:m>
                <a:endParaRPr lang="en-US" altLang="ko-KR" sz="1000" i="1" dirty="0">
                  <a:latin typeface="Cambria Math" panose="02040503050406030204" pitchFamily="18" charset="0"/>
                  <a:ea typeface="Cambria Math" panose="02040503050406030204" pitchFamily="18" charset="0"/>
                  <a:cs typeface="Aldhabi" panose="020B0604020202020204" pitchFamily="2" charset="-78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𝐹𝑖𝑙</m:t>
                    </m:r>
                    <m:r>
                      <m:rPr>
                        <m:sty m:val="p"/>
                      </m:rP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𝑒𝑟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(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C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)</m:t>
                    </m:r>
                  </m:oMath>
                </a14:m>
                <a:r>
                  <a:rPr lang="ko-KR" altLang="en-US" sz="1000" dirty="0">
                    <a:latin typeface="+mj-lt"/>
                  </a:rPr>
                  <a:t>에서 결정적인 트랙을 </a:t>
                </a:r>
                <a:r>
                  <a:rPr lang="en-US" altLang="ko-KR" sz="1000" dirty="0"/>
                  <a:t>Output</a:t>
                </a:r>
                <a:r>
                  <a:rPr lang="ko-KR" altLang="en-US" sz="1000" dirty="0"/>
                  <a:t>으로 </a:t>
                </a:r>
                <a:r>
                  <a:rPr lang="ko-KR" altLang="en-US" sz="1000" dirty="0">
                    <a:latin typeface="+mj-lt"/>
                  </a:rPr>
                  <a:t>반환함</a:t>
                </a:r>
                <a:endParaRPr lang="en-US" altLang="ko-KR" sz="1000" dirty="0">
                  <a:latin typeface="+mj-lt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9F84B52-F036-55B0-2196-E0F2A2A08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40" y="4203322"/>
                <a:ext cx="2223819" cy="1015663"/>
              </a:xfrm>
              <a:prstGeom prst="rect">
                <a:avLst/>
              </a:prstGeom>
              <a:blipFill>
                <a:blip r:embed="rId6"/>
                <a:stretch>
                  <a:fillRect t="-602" b="-1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87877606-321E-21CE-CBA3-7FAF1F13BB2E}"/>
              </a:ext>
            </a:extLst>
          </p:cNvPr>
          <p:cNvSpPr txBox="1"/>
          <p:nvPr/>
        </p:nvSpPr>
        <p:spPr>
          <a:xfrm>
            <a:off x="4119487" y="1191275"/>
            <a:ext cx="5874588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</a:rPr>
              <a:t>[</a:t>
            </a:r>
            <a:r>
              <a:rPr lang="ko-KR" altLang="en-US" sz="1200" dirty="0">
                <a:latin typeface="+mj-lt"/>
              </a:rPr>
              <a:t>그림</a:t>
            </a:r>
            <a:r>
              <a:rPr lang="en-US" altLang="ko-KR" sz="1200" dirty="0">
                <a:latin typeface="+mj-lt"/>
              </a:rPr>
              <a:t> 3] four-stage query-driven tracking approach</a:t>
            </a:r>
            <a:endParaRPr lang="ko-KR" altLang="en-US" sz="1200" dirty="0">
              <a:latin typeface="+mj-lt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CD2000-70B0-D9F7-CC92-7F5AD8BC7305}"/>
              </a:ext>
            </a:extLst>
          </p:cNvPr>
          <p:cNvSpPr/>
          <p:nvPr/>
        </p:nvSpPr>
        <p:spPr>
          <a:xfrm>
            <a:off x="8781365" y="5537117"/>
            <a:ext cx="1332000" cy="18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세부 조정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7402DE-E887-F14C-9532-CA6DC653A2D7}"/>
                  </a:ext>
                </a:extLst>
              </p:cNvPr>
              <p:cNvSpPr txBox="1"/>
              <p:nvPr/>
            </p:nvSpPr>
            <p:spPr>
              <a:xfrm>
                <a:off x="7734365" y="5775035"/>
                <a:ext cx="3430042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𝑟𝑒𝑠𝑜𝑙𝑣𝑒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(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C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)</m:t>
                    </m:r>
                  </m:oMath>
                </a14:m>
                <a:r>
                  <a:rPr lang="ko-KR" altLang="en-US" sz="1000" dirty="0">
                    <a:latin typeface="+mj-lt"/>
                  </a:rPr>
                  <a:t> 내 각 트랙이 조건을 만족하는지 평가</a:t>
                </a:r>
                <a:endParaRPr lang="en-US" altLang="ko-KR" sz="1000" dirty="0">
                  <a:latin typeface="+mj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+mj-lt"/>
                  </a:rPr>
                  <a:t>프레임 간격이 다소 떨어져 있으므로 중간 프레임으로 추가 탐지하여 </a:t>
                </a:r>
                <a14:m>
                  <m:oMath xmlns:m="http://schemas.openxmlformats.org/officeDocument/2006/math">
                    <m:r>
                      <a:rPr lang="en-US" altLang="ko-K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𝑟𝑒𝑠𝑜𝑙𝑣𝑒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(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C</m:t>
                    </m:r>
                    <m:r>
                      <m:rPr>
                        <m:nor/>
                      </m:rP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)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 </m:t>
                    </m:r>
                  </m:oMath>
                </a14:m>
                <a:r>
                  <a:rPr lang="ko-KR" altLang="en-US" sz="1000" dirty="0">
                    <a:latin typeface="+mj-lt"/>
                  </a:rPr>
                  <a:t>을 확장</a:t>
                </a:r>
                <a:endParaRPr lang="en-US" altLang="ko-KR" sz="1000" dirty="0">
                  <a:latin typeface="+mj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+mj-lt"/>
                  </a:rPr>
                  <a:t>확장된 트랙에서 조건을 만족하는 트랙을 </a:t>
                </a:r>
                <a:r>
                  <a:rPr lang="en-US" altLang="ko-KR" sz="1000" dirty="0">
                    <a:latin typeface="+mj-lt"/>
                  </a:rPr>
                  <a:t>output</a:t>
                </a:r>
                <a:r>
                  <a:rPr lang="ko-KR" altLang="en-US" sz="1000" dirty="0">
                    <a:latin typeface="+mj-lt"/>
                  </a:rPr>
                  <a:t>으로 반환 </a:t>
                </a:r>
                <a:endParaRPr lang="en-US" altLang="ko-KR" sz="1000" dirty="0">
                  <a:latin typeface="+mj-lt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7402DE-E887-F14C-9532-CA6DC653A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365" y="5775035"/>
                <a:ext cx="3430042" cy="861774"/>
              </a:xfrm>
              <a:prstGeom prst="rect">
                <a:avLst/>
              </a:prstGeom>
              <a:blipFill>
                <a:blip r:embed="rId7"/>
                <a:stretch>
                  <a:fillRect b="-2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F45D7B73-A9A8-F7C9-7144-14A5E05C85A0}"/>
              </a:ext>
            </a:extLst>
          </p:cNvPr>
          <p:cNvSpPr/>
          <p:nvPr/>
        </p:nvSpPr>
        <p:spPr>
          <a:xfrm rot="5400000">
            <a:off x="9321365" y="4994441"/>
            <a:ext cx="252000" cy="7200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41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Query-driven tracking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3F68A-C580-0645-2690-341C401F7115}"/>
              </a:ext>
            </a:extLst>
          </p:cNvPr>
          <p:cNvSpPr txBox="1"/>
          <p:nvPr/>
        </p:nvSpPr>
        <p:spPr>
          <a:xfrm>
            <a:off x="517788" y="1247562"/>
            <a:ext cx="274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lt"/>
              </a:rPr>
              <a:t>2.1) Tracking</a:t>
            </a:r>
            <a:endParaRPr lang="en-US" altLang="ko-KR" sz="1400" dirty="0"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A87A0A-164D-4070-39AD-A885A09D2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625"/>
          <a:stretch/>
        </p:blipFill>
        <p:spPr>
          <a:xfrm>
            <a:off x="4090760" y="3301289"/>
            <a:ext cx="3905250" cy="2982638"/>
          </a:xfrm>
          <a:prstGeom prst="rect">
            <a:avLst/>
          </a:prstGeom>
          <a:ln>
            <a:solidFill>
              <a:srgbClr val="243434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3C4D9E-3AC5-D9E5-18BD-7479E6C7C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814" b="47736"/>
          <a:stretch/>
        </p:blipFill>
        <p:spPr>
          <a:xfrm>
            <a:off x="9029305" y="1161974"/>
            <a:ext cx="2467406" cy="1779874"/>
          </a:xfrm>
          <a:prstGeom prst="rect">
            <a:avLst/>
          </a:prstGeom>
          <a:ln>
            <a:solidFill>
              <a:srgbClr val="243434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415FB6-C17C-6CE5-48AB-D6DC60FDF9A6}"/>
                  </a:ext>
                </a:extLst>
              </p:cNvPr>
              <p:cNvSpPr txBox="1"/>
              <p:nvPr/>
            </p:nvSpPr>
            <p:spPr>
              <a:xfrm>
                <a:off x="660494" y="1545382"/>
                <a:ext cx="8361586" cy="1225015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두 비디오 프레임 사이의 동일한 물체인지 판단하는 과정</a:t>
                </a:r>
                <a:endParaRPr lang="en-US" altLang="ko-KR" sz="1200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가정</a:t>
                </a:r>
                <a:r>
                  <a:rPr lang="en-US" altLang="ko-KR" sz="1200" dirty="0">
                    <a:latin typeface="+mj-lt"/>
                  </a:rPr>
                  <a:t>: </a:t>
                </a:r>
                <a:r>
                  <a:rPr lang="ko-KR" altLang="en-US" sz="1200" dirty="0">
                    <a:latin typeface="+mj-lt"/>
                  </a:rPr>
                  <a:t>두 프레임에서 감지된 두 객체는 동일한 객체일 수 있다</a:t>
                </a:r>
                <a:r>
                  <a:rPr lang="en-US" altLang="ko-KR" sz="1200" dirty="0">
                    <a:latin typeface="+mj-lt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객체가 카메라 밖에 위치하면 </a:t>
                </a:r>
                <a:r>
                  <a:rPr lang="en-US" altLang="ko-KR" sz="1200" dirty="0">
                    <a:latin typeface="+mj-lt"/>
                  </a:rPr>
                  <a:t>edge</a:t>
                </a:r>
                <a:r>
                  <a:rPr lang="ko-KR" altLang="en-US" sz="1200" dirty="0">
                    <a:latin typeface="+mj-lt"/>
                  </a:rPr>
                  <a:t>로 연결되지 않을 수 있음 </a:t>
                </a:r>
                <a:r>
                  <a:rPr lang="ko-KR" altLang="en-US" sz="1200" dirty="0"/>
                  <a:t>→ 모형에 </a:t>
                </a:r>
                <a:r>
                  <a:rPr lang="en-US" altLang="ko-KR" sz="1200" dirty="0">
                    <a:latin typeface="+mj-lt"/>
                  </a:rPr>
                  <a:t>terminal node:</a:t>
                </a:r>
                <a:r>
                  <a:rPr lang="ko-KR" altLang="en-US" sz="1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+mj-lt"/>
                  </a:rPr>
                  <a:t> </a:t>
                </a:r>
                <a:r>
                  <a:rPr lang="ko-KR" altLang="en-US" sz="1200" dirty="0">
                    <a:latin typeface="+mj-lt"/>
                  </a:rPr>
                  <a:t>를 포함</a:t>
                </a:r>
                <a:endParaRPr lang="en-US" altLang="ko-KR" sz="1200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atin typeface="+mj-lt"/>
                  </a:rPr>
                  <a:t>edge </a:t>
                </a:r>
                <a:r>
                  <a:rPr lang="ko-KR" altLang="en-US" sz="1200" dirty="0">
                    <a:latin typeface="+mj-lt"/>
                  </a:rPr>
                  <a:t>선택방법</a:t>
                </a:r>
                <a:r>
                  <a:rPr lang="en-US" altLang="ko-KR" sz="1200" dirty="0">
                    <a:latin typeface="+mj-lt"/>
                  </a:rPr>
                  <a:t>: IOU </a:t>
                </a:r>
                <a:r>
                  <a:rPr lang="ko-KR" altLang="en-US" sz="1200" dirty="0">
                    <a:latin typeface="+mj-lt"/>
                  </a:rPr>
                  <a:t>대신 </a:t>
                </a:r>
                <a:r>
                  <a:rPr lang="en-US" altLang="ko-KR" sz="1200" dirty="0">
                    <a:latin typeface="+mj-lt"/>
                  </a:rPr>
                  <a:t>CNN+GNN </a:t>
                </a:r>
                <a:r>
                  <a:rPr lang="ko-KR" altLang="en-US" sz="1200" dirty="0">
                    <a:latin typeface="+mj-lt"/>
                  </a:rPr>
                  <a:t>방법을 사용 </a:t>
                </a:r>
                <a:r>
                  <a:rPr lang="en-US" altLang="ko-KR" sz="1200" dirty="0">
                    <a:latin typeface="+mj-lt"/>
                  </a:rPr>
                  <a:t>(</a:t>
                </a:r>
                <a:r>
                  <a:rPr lang="ko-KR" altLang="en-US" sz="1200" dirty="0">
                    <a:latin typeface="+mj-lt"/>
                  </a:rPr>
                  <a:t>전처리한 데이터를 학습시킴</a:t>
                </a:r>
                <a:r>
                  <a:rPr lang="en-US" altLang="ko-KR" sz="1200" dirty="0">
                    <a:latin typeface="+mj-lt"/>
                  </a:rPr>
                  <a:t>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415FB6-C17C-6CE5-48AB-D6DC60FDF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94" y="1545382"/>
                <a:ext cx="8361586" cy="1225015"/>
              </a:xfrm>
              <a:prstGeom prst="rect">
                <a:avLst/>
              </a:prstGeom>
              <a:blipFill>
                <a:blip r:embed="rId5"/>
                <a:stretch>
                  <a:fillRect b="-3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13A8E3-AE0E-45DE-05CB-B295DA55421C}"/>
              </a:ext>
            </a:extLst>
          </p:cNvPr>
          <p:cNvSpPr txBox="1"/>
          <p:nvPr/>
        </p:nvSpPr>
        <p:spPr>
          <a:xfrm>
            <a:off x="3523385" y="6357834"/>
            <a:ext cx="5040000" cy="27699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altLang="ko-KR" sz="1200" dirty="0">
                <a:latin typeface="+mj-lt"/>
              </a:rPr>
              <a:t>[</a:t>
            </a:r>
            <a:r>
              <a:rPr lang="ko-KR" altLang="en-US" sz="1200" dirty="0">
                <a:latin typeface="+mj-lt"/>
              </a:rPr>
              <a:t>그림</a:t>
            </a:r>
            <a:r>
              <a:rPr lang="en-US" altLang="ko-KR" sz="1200" dirty="0">
                <a:latin typeface="+mj-lt"/>
              </a:rPr>
              <a:t> 4] low-framerate</a:t>
            </a:r>
            <a:r>
              <a:rPr lang="ko-KR" altLang="en-US" sz="1200" dirty="0">
                <a:latin typeface="+mj-lt"/>
              </a:rPr>
              <a:t>로 </a:t>
            </a:r>
            <a:r>
              <a:rPr lang="ko-KR" altLang="en-US" sz="1200" dirty="0" err="1">
                <a:latin typeface="+mj-lt"/>
              </a:rPr>
              <a:t>샘플링된</a:t>
            </a:r>
            <a:r>
              <a:rPr lang="ko-KR" altLang="en-US" sz="1200" dirty="0">
                <a:latin typeface="+mj-lt"/>
              </a:rPr>
              <a:t> 두 연속적 프레임 사이의 매칭 과정</a:t>
            </a:r>
            <a:endParaRPr lang="en-US" altLang="ko-KR" sz="12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818B05-96A0-B49B-E293-01ED4E69C2A4}"/>
                  </a:ext>
                </a:extLst>
              </p:cNvPr>
              <p:cNvSpPr txBox="1"/>
              <p:nvPr/>
            </p:nvSpPr>
            <p:spPr>
              <a:xfrm>
                <a:off x="5020465" y="2905988"/>
                <a:ext cx="364176" cy="415498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400" i="1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818B05-96A0-B49B-E293-01ED4E69C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465" y="2905988"/>
                <a:ext cx="364176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3F771-4E9E-8E9B-34F2-33FD6CF4A59A}"/>
                  </a:ext>
                </a:extLst>
              </p:cNvPr>
              <p:cNvSpPr txBox="1"/>
              <p:nvPr/>
            </p:nvSpPr>
            <p:spPr>
              <a:xfrm>
                <a:off x="6688954" y="2905988"/>
                <a:ext cx="2789066" cy="412357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4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+mj-lt"/>
                  </a:rPr>
                  <a:t>:</a:t>
                </a:r>
                <a:r>
                  <a:rPr lang="en-US" altLang="ko-KR" sz="1400" i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j-lt"/>
                  </a:rPr>
                  <a:t>에서 </a:t>
                </a:r>
                <a:r>
                  <a:rPr lang="en-US" altLang="ko-KR" sz="1200" i="1" dirty="0">
                    <a:latin typeface="+mj-lt"/>
                  </a:rPr>
                  <a:t>f </a:t>
                </a:r>
                <a:r>
                  <a:rPr lang="ko-KR" altLang="en-US" sz="1200" dirty="0">
                    <a:latin typeface="+mj-lt"/>
                  </a:rPr>
                  <a:t>만큼 떨어진 프레임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3F771-4E9E-8E9B-34F2-33FD6CF4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954" y="2905988"/>
                <a:ext cx="2789066" cy="412357"/>
              </a:xfrm>
              <a:prstGeom prst="rect">
                <a:avLst/>
              </a:prstGeom>
              <a:blipFill>
                <a:blip r:embed="rId7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86776E-5399-D916-44A3-1C7C8839D822}"/>
                  </a:ext>
                </a:extLst>
              </p:cNvPr>
              <p:cNvSpPr txBox="1"/>
              <p:nvPr/>
            </p:nvSpPr>
            <p:spPr>
              <a:xfrm>
                <a:off x="-539749" y="3456310"/>
                <a:ext cx="4618372" cy="935577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Sup>
                        <m:sSubSupPr>
                          <m:ctrlP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ko-KR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⋯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100" dirty="0">
                  <a:latin typeface="+mj-lt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en-US" altLang="ko-KR" sz="1100" dirty="0">
                    <a:latin typeface="+mj-lt"/>
                  </a:rPr>
                  <a:t>: sets of detections in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+mj-lt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+mj-lt"/>
                          </a:rPr>
                          <m:t>𝐼</m:t>
                        </m:r>
                      </m:e>
                      <m:sub>
                        <m:r>
                          <a:rPr lang="en-US" altLang="ko-KR" sz="1100" i="1">
                            <a:latin typeface="+mj-lt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sz="1100" i="1" dirty="0">
                  <a:latin typeface="+mj-lt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en-US" altLang="ko-KR" sz="1100" dirty="0">
                    <a:latin typeface="+mj-lt"/>
                  </a:rPr>
                  <a:t>each detection is a bounding box</a:t>
                </a:r>
                <a:r>
                  <a:rPr lang="en-US" altLang="ko-KR" sz="1100" i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i="1" dirty="0"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86776E-5399-D916-44A3-1C7C8839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9749" y="3456310"/>
                <a:ext cx="4618372" cy="9355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16423A-E22D-988D-8EBE-279C934507A4}"/>
                  </a:ext>
                </a:extLst>
              </p:cNvPr>
              <p:cNvSpPr txBox="1"/>
              <p:nvPr/>
            </p:nvSpPr>
            <p:spPr>
              <a:xfrm>
                <a:off x="7998238" y="3456310"/>
                <a:ext cx="4475702" cy="1292149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Sup>
                        <m:sSubSupPr>
                          <m:ctrlP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altLang="ko-KR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⋯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1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atin typeface="+mj-lt"/>
                  </a:rPr>
                  <a:t>: sets of detections in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+mj-lt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+mj-lt"/>
                          </a:rPr>
                          <m:t>𝐼</m:t>
                        </m:r>
                      </m:e>
                      <m:sub>
                        <m:r>
                          <a:rPr lang="en-US" altLang="ko-KR" sz="1100" i="1">
                            <a:latin typeface="+mj-lt"/>
                          </a:rPr>
                          <m:t>𝑘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ko-KR" sz="11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atin typeface="+mj-lt"/>
                  </a:rPr>
                  <a:t>each detection is a bounding box</a:t>
                </a:r>
                <a:endParaRPr lang="en-US" altLang="ko-KR" sz="110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i="1" dirty="0"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16423A-E22D-988D-8EBE-279C93450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238" y="3456310"/>
                <a:ext cx="4475702" cy="12921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C3C639-1CC5-AC39-840C-4CC3AD93761F}"/>
                  </a:ext>
                </a:extLst>
              </p:cNvPr>
              <p:cNvSpPr txBox="1"/>
              <p:nvPr/>
            </p:nvSpPr>
            <p:spPr>
              <a:xfrm>
                <a:off x="643914" y="5331017"/>
                <a:ext cx="3064477" cy="47654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numCol="1" rtlCol="0">
                <a:spAutoFit/>
              </a:bodyPr>
              <a:lstStyle>
                <a:defPPr>
                  <a:defRPr lang="ko-KR"/>
                </a:defPPr>
                <a:lvl1pPr marL="228600" indent="-22860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 sz="1200"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에서 </a:t>
                </a:r>
                <a:r>
                  <a:rPr lang="en-US" altLang="ko-KR" dirty="0" err="1"/>
                  <a:t>Bbox</a:t>
                </a:r>
                <a:r>
                  <a:rPr lang="ko-KR" altLang="en-US" dirty="0"/>
                  <a:t>와 일치하는 영역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Output: vector of visual feature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altLang="ko-KR" i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C3C639-1CC5-AC39-840C-4CC3AD93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14" y="5331017"/>
                <a:ext cx="3064477" cy="476541"/>
              </a:xfrm>
              <a:prstGeom prst="rect">
                <a:avLst/>
              </a:prstGeom>
              <a:blipFill>
                <a:blip r:embed="rId10"/>
                <a:stretch>
                  <a:fillRect t="-2564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032E17-A756-FA8B-2910-1B48749C9B4E}"/>
              </a:ext>
            </a:extLst>
          </p:cNvPr>
          <p:cNvSpPr/>
          <p:nvPr/>
        </p:nvSpPr>
        <p:spPr>
          <a:xfrm>
            <a:off x="1782772" y="5029200"/>
            <a:ext cx="786763" cy="2793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CNN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32D781-C117-AA7D-7737-EAC8E53B807E}"/>
                  </a:ext>
                </a:extLst>
              </p:cNvPr>
              <p:cNvSpPr txBox="1"/>
              <p:nvPr/>
            </p:nvSpPr>
            <p:spPr>
              <a:xfrm>
                <a:off x="8167587" y="5331017"/>
                <a:ext cx="3522617" cy="72545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numCol="1" rtlCol="0">
                <a:spAutoFit/>
              </a:bodyPr>
              <a:lstStyle>
                <a:defPPr>
                  <a:defRPr lang="ko-KR"/>
                </a:defPPr>
                <a:lvl1pPr marL="228600" indent="-22860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 sz="1200">
                    <a:latin typeface="+mj-lt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Input: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1" dirty="0"/>
                  <a:t> 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Output: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양쪽 </a:t>
                </a:r>
                <a:r>
                  <a:rPr lang="en-US" altLang="ko-KR" dirty="0"/>
                  <a:t>edge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ko-KR" dirty="0"/>
                  <a:t>,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 가 올바르게 매칭될 확률</a:t>
                </a:r>
                <a:r>
                  <a:rPr lang="en-US" altLang="ko-KR" dirty="0"/>
                  <a:t>)</a:t>
                </a:r>
                <a:endParaRPr lang="en-US" altLang="ko-KR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32D781-C117-AA7D-7737-EAC8E53B8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587" y="5331017"/>
                <a:ext cx="3522617" cy="725455"/>
              </a:xfrm>
              <a:prstGeom prst="rect">
                <a:avLst/>
              </a:prstGeom>
              <a:blipFill>
                <a:blip r:embed="rId11"/>
                <a:stretch>
                  <a:fillRect b="-5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113D2C-2929-BBDA-AC4E-A995F84501C3}"/>
              </a:ext>
            </a:extLst>
          </p:cNvPr>
          <p:cNvSpPr/>
          <p:nvPr/>
        </p:nvSpPr>
        <p:spPr>
          <a:xfrm>
            <a:off x="9535513" y="5029200"/>
            <a:ext cx="786763" cy="2793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GNN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35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09E1D3-CBB9-D627-7F60-9F748D8AA9B6}"/>
              </a:ext>
            </a:extLst>
          </p:cNvPr>
          <p:cNvSpPr/>
          <p:nvPr/>
        </p:nvSpPr>
        <p:spPr>
          <a:xfrm>
            <a:off x="2168338" y="4601590"/>
            <a:ext cx="792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6B37FF-633C-DB08-638B-5CB7A60E4EC4}"/>
              </a:ext>
            </a:extLst>
          </p:cNvPr>
          <p:cNvSpPr/>
          <p:nvPr/>
        </p:nvSpPr>
        <p:spPr>
          <a:xfrm>
            <a:off x="3994243" y="4601590"/>
            <a:ext cx="792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1BCF3A4-B87F-3B0C-84B6-2E45F7508CC6}"/>
              </a:ext>
            </a:extLst>
          </p:cNvPr>
          <p:cNvCxnSpPr>
            <a:cxnSpLocks/>
          </p:cNvCxnSpPr>
          <p:nvPr/>
        </p:nvCxnSpPr>
        <p:spPr>
          <a:xfrm>
            <a:off x="2843098" y="6307915"/>
            <a:ext cx="1286917" cy="252905"/>
          </a:xfrm>
          <a:prstGeom prst="straightConnector1">
            <a:avLst/>
          </a:prstGeom>
          <a:ln>
            <a:solidFill>
              <a:srgbClr val="1C0BF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178012-3193-0225-2A32-FC81E054405E}"/>
              </a:ext>
            </a:extLst>
          </p:cNvPr>
          <p:cNvCxnSpPr>
            <a:cxnSpLocks/>
          </p:cNvCxnSpPr>
          <p:nvPr/>
        </p:nvCxnSpPr>
        <p:spPr>
          <a:xfrm>
            <a:off x="2839279" y="5047703"/>
            <a:ext cx="1290736" cy="1276346"/>
          </a:xfrm>
          <a:prstGeom prst="straightConnector1">
            <a:avLst/>
          </a:prstGeom>
          <a:ln>
            <a:solidFill>
              <a:srgbClr val="1C0BF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6E4FA8E-D0B0-3667-AF69-E1EC560A0F4A}"/>
              </a:ext>
            </a:extLst>
          </p:cNvPr>
          <p:cNvCxnSpPr>
            <a:cxnSpLocks/>
          </p:cNvCxnSpPr>
          <p:nvPr/>
        </p:nvCxnSpPr>
        <p:spPr>
          <a:xfrm flipV="1">
            <a:off x="2839279" y="6614160"/>
            <a:ext cx="1290736" cy="127003"/>
          </a:xfrm>
          <a:prstGeom prst="straightConnector1">
            <a:avLst/>
          </a:prstGeom>
          <a:ln>
            <a:solidFill>
              <a:srgbClr val="1C0BF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Query-driven tracking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3F68A-C580-0645-2690-341C401F7115}"/>
              </a:ext>
            </a:extLst>
          </p:cNvPr>
          <p:cNvSpPr txBox="1"/>
          <p:nvPr/>
        </p:nvSpPr>
        <p:spPr>
          <a:xfrm>
            <a:off x="517788" y="1247562"/>
            <a:ext cx="274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lt"/>
              </a:rPr>
              <a:t>2.1) Tracking</a:t>
            </a:r>
            <a:endParaRPr lang="en-US" altLang="ko-KR" sz="1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415FB6-C17C-6CE5-48AB-D6DC60FDF9A6}"/>
                  </a:ext>
                </a:extLst>
              </p:cNvPr>
              <p:cNvSpPr txBox="1"/>
              <p:nvPr/>
            </p:nvSpPr>
            <p:spPr>
              <a:xfrm>
                <a:off x="660494" y="1545382"/>
                <a:ext cx="8361586" cy="3052118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+mj-lt"/>
                  </a:rPr>
                  <a:t>object tracking</a:t>
                </a:r>
                <a:r>
                  <a:rPr lang="ko-KR" altLang="en-US" sz="1200" dirty="0">
                    <a:latin typeface="+mj-lt"/>
                  </a:rPr>
                  <a:t>과 </a:t>
                </a:r>
                <a:r>
                  <a:rPr lang="en-US" altLang="ko-KR" sz="1200" dirty="0">
                    <a:latin typeface="+mj-lt"/>
                  </a:rPr>
                  <a:t>query processing</a:t>
                </a:r>
                <a:r>
                  <a:rPr lang="ko-KR" altLang="en-US" sz="1200" dirty="0">
                    <a:latin typeface="+mj-lt"/>
                  </a:rPr>
                  <a:t>의 통합</a:t>
                </a:r>
                <a:endParaRPr lang="en-US" altLang="ko-KR" sz="1200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모든 프레임을 사용하지 않고 </a:t>
                </a:r>
                <a:r>
                  <a:rPr lang="en-US" altLang="ko-KR" sz="1200" dirty="0">
                    <a:latin typeface="+mj-lt"/>
                  </a:rPr>
                  <a:t>sampling frame</a:t>
                </a:r>
                <a:r>
                  <a:rPr lang="ko-KR" altLang="en-US" sz="1200" dirty="0">
                    <a:latin typeface="+mj-lt"/>
                  </a:rPr>
                  <a:t>을 사용했기 때문에 추적오류가 발생 </a:t>
                </a:r>
                <a:r>
                  <a:rPr lang="en-US" altLang="ko-KR" sz="1200" dirty="0">
                    <a:latin typeface="+mj-lt"/>
                  </a:rPr>
                  <a:t>(</a:t>
                </a:r>
                <a:r>
                  <a:rPr lang="ko-KR" altLang="en-US" sz="1200" dirty="0">
                    <a:latin typeface="+mj-lt"/>
                  </a:rPr>
                  <a:t>잘못된 매칭 연결</a:t>
                </a:r>
                <a:r>
                  <a:rPr lang="en-US" altLang="ko-KR" sz="1200" dirty="0">
                    <a:latin typeface="+mj-lt"/>
                  </a:rPr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해결</a:t>
                </a:r>
                <a:r>
                  <a:rPr lang="en-US" altLang="ko-KR" sz="12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j-lt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>
                    <a:latin typeface="+mj-lt"/>
                  </a:rPr>
                  <a:t>사이에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+mj-lt"/>
                  </a:rPr>
                  <a:t>중간 프레임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  <a:latin typeface="+mj-lt"/>
                  </a:rPr>
                  <a:t>을 추가</a:t>
                </a:r>
                <a:r>
                  <a:rPr lang="ko-KR" altLang="en-US" sz="1200" dirty="0">
                    <a:latin typeface="+mj-lt"/>
                  </a:rPr>
                  <a:t>하여 </a:t>
                </a:r>
                <a:r>
                  <a:rPr lang="en-US" altLang="ko-KR" sz="1200" u="sng" dirty="0">
                    <a:latin typeface="+mj-lt"/>
                  </a:rPr>
                  <a:t>framerate</a:t>
                </a:r>
                <a:r>
                  <a:rPr lang="ko-KR" altLang="en-US" sz="1200" u="sng" dirty="0">
                    <a:latin typeface="+mj-lt"/>
                  </a:rPr>
                  <a:t>를 높이는</a:t>
                </a:r>
                <a:r>
                  <a:rPr lang="ko-KR" altLang="en-US" sz="1200" dirty="0">
                    <a:latin typeface="+mj-lt"/>
                  </a:rPr>
                  <a:t> 방법을 사용</a:t>
                </a:r>
                <a:endParaRPr lang="en-US" altLang="ko-KR" sz="12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   </a:t>
                </a:r>
                <a:r>
                  <a:rPr lang="ko-KR" altLang="en-US" sz="1200" dirty="0"/>
                  <a:t>→ 모형의 </a:t>
                </a:r>
                <a:r>
                  <a:rPr lang="ko-KR" altLang="en-US" sz="1200" u="sng" dirty="0"/>
                  <a:t>신뢰도</a:t>
                </a:r>
                <a:r>
                  <a:rPr lang="ko-KR" altLang="en-US" sz="1200" dirty="0"/>
                  <a:t>와 </a:t>
                </a:r>
                <a:r>
                  <a:rPr lang="ko-KR" altLang="en-US" sz="1200" u="sng" dirty="0"/>
                  <a:t>정확도가 높아질 것</a:t>
                </a:r>
                <a:endParaRPr lang="en-US" altLang="ko-KR" sz="1200" u="sng" dirty="0"/>
              </a:p>
              <a:p>
                <a:pPr>
                  <a:lnSpc>
                    <a:spcPct val="150000"/>
                  </a:lnSpc>
                </a:pPr>
                <a:endParaRPr lang="en-US" altLang="ko-KR" sz="1200" u="sng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노드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ko-KR" altLang="en-US" sz="1200" dirty="0">
                    <a:latin typeface="+mj-lt"/>
                  </a:rPr>
                  <a:t>에 대한 </a:t>
                </a:r>
                <a:r>
                  <a:rPr lang="ko-KR" altLang="en-US" sz="1200" dirty="0" err="1">
                    <a:latin typeface="+mj-lt"/>
                  </a:rPr>
                  <a:t>최대매칭확률</a:t>
                </a:r>
                <a:r>
                  <a:rPr lang="en-US" altLang="ko-KR" sz="12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𝑀𝑀𝑃</m:t>
                    </m:r>
                    <m:d>
                      <m:d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altLang="ko-KR" sz="1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altLang="ko-KR" sz="1200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주어진 </a:t>
                </a:r>
                <a:r>
                  <a:rPr lang="ko-KR" altLang="en-US" sz="1200" dirty="0" err="1">
                    <a:latin typeface="+mj-lt"/>
                  </a:rPr>
                  <a:t>임계값</a:t>
                </a:r>
                <a:r>
                  <a:rPr lang="ko-KR" altLang="en-US" sz="1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j-lt"/>
                  </a:rPr>
                  <a:t>에 대해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ko-KR" altLang="en-US" sz="1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𝑀𝑀𝑃</m:t>
                    </m:r>
                    <m:d>
                      <m:d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altLang="ko-KR" sz="12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>
                    <a:latin typeface="+mj-lt"/>
                  </a:rPr>
                  <a:t> </a:t>
                </a:r>
                <a:r>
                  <a:rPr lang="ko-KR" altLang="en-US" sz="1200" dirty="0">
                    <a:latin typeface="+mj-lt"/>
                  </a:rPr>
                  <a:t>이면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dirty="0">
                    <a:latin typeface="+mj-lt"/>
                  </a:rPr>
                  <a:t> </a:t>
                </a:r>
                <a:r>
                  <a:rPr lang="ko-KR" altLang="en-US" sz="1200" dirty="0">
                    <a:latin typeface="+mj-lt"/>
                  </a:rPr>
                  <a:t>를 연결 </a:t>
                </a:r>
                <a:endParaRPr lang="en-US" altLang="ko-KR" sz="1200" dirty="0">
                  <a:latin typeface="+mj-lt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GNN</a:t>
                </a:r>
                <a:r>
                  <a:rPr lang="ko-KR" altLang="en-US" sz="1200" dirty="0"/>
                  <a:t>을 통해 계산된 가장 높은 확률을 가진 </a:t>
                </a:r>
                <a:r>
                  <a:rPr lang="en-US" altLang="ko-KR" sz="1200" dirty="0"/>
                  <a:t>edge</a:t>
                </a:r>
              </a:p>
              <a:p>
                <a:r>
                  <a:rPr lang="en-US" altLang="ko-KR" sz="1200" dirty="0"/>
                  <a:t>            + </a:t>
                </a:r>
                <a:r>
                  <a:rPr lang="ko-KR" altLang="en-US" sz="1200" dirty="0"/>
                  <a:t>가장 높은 확률에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j-lt"/>
                  </a:rPr>
                  <a:t>배 이내의 출력 확률을 가진 모든 </a:t>
                </a:r>
                <a:r>
                  <a:rPr lang="ko-KR" altLang="en-US" sz="1200" dirty="0" err="1">
                    <a:latin typeface="+mj-lt"/>
                  </a:rPr>
                  <a:t>엣지가</a:t>
                </a:r>
                <a:r>
                  <a:rPr lang="ko-KR" altLang="en-US" sz="1200" dirty="0">
                    <a:latin typeface="+mj-lt"/>
                  </a:rPr>
                  <a:t> 연결됨</a:t>
                </a:r>
                <a:endParaRPr lang="en-US" altLang="ko-KR" sz="1200" dirty="0">
                  <a:latin typeface="+mj-lt"/>
                </a:endParaRP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rgbClr val="1C0BFD"/>
                    </a:solidFill>
                  </a:rPr>
                  <a:t>Nondeterministic (</a:t>
                </a:r>
                <a:r>
                  <a:rPr lang="ko-KR" altLang="en-US" sz="1200" dirty="0">
                    <a:solidFill>
                      <a:srgbClr val="1C0BFD"/>
                    </a:solidFill>
                  </a:rPr>
                  <a:t>불확실한 매칭</a:t>
                </a:r>
                <a:r>
                  <a:rPr lang="en-US" altLang="ko-KR" sz="1200" dirty="0">
                    <a:solidFill>
                      <a:srgbClr val="1C0BFD"/>
                    </a:solidFill>
                  </a:rPr>
                  <a:t>)</a:t>
                </a:r>
                <a:endParaRPr lang="en-US" altLang="ko-KR" sz="1200" dirty="0">
                  <a:solidFill>
                    <a:srgbClr val="1C0BFD"/>
                  </a:solidFill>
                  <a:latin typeface="+mj-lt"/>
                </a:endParaRPr>
              </a:p>
              <a:p>
                <a:endParaRPr lang="en-US" altLang="ko-KR" sz="1200" dirty="0">
                  <a:latin typeface="+mj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415FB6-C17C-6CE5-48AB-D6DC60FDF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94" y="1545382"/>
                <a:ext cx="8361586" cy="3052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F15BAE7-1B0E-EAEB-FA0A-52B20FA18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127" y="2609850"/>
            <a:ext cx="4405717" cy="3781425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C4690-22C4-84F8-978B-0DDB5C8CED70}"/>
              </a:ext>
            </a:extLst>
          </p:cNvPr>
          <p:cNvSpPr txBox="1"/>
          <p:nvPr/>
        </p:nvSpPr>
        <p:spPr>
          <a:xfrm>
            <a:off x="6630702" y="6434564"/>
            <a:ext cx="5220565" cy="27699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altLang="ko-KR" sz="1200" dirty="0">
                <a:latin typeface="+mj-lt"/>
              </a:rPr>
              <a:t>[</a:t>
            </a:r>
            <a:r>
              <a:rPr lang="ko-KR" altLang="en-US" sz="1200" dirty="0">
                <a:latin typeface="+mj-lt"/>
              </a:rPr>
              <a:t>그림</a:t>
            </a:r>
            <a:r>
              <a:rPr lang="en-US" altLang="ko-KR" sz="1200" dirty="0">
                <a:latin typeface="+mj-lt"/>
              </a:rPr>
              <a:t> 5] </a:t>
            </a:r>
            <a:r>
              <a:rPr lang="ko-KR" altLang="en-US" sz="1200" dirty="0">
                <a:latin typeface="+mj-lt"/>
              </a:rPr>
              <a:t>중간프레임을 추가해 두 노드를 높은 확률로 정확하게 연결함</a:t>
            </a:r>
            <a:endParaRPr lang="en-US" altLang="ko-KR" sz="12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264C2BE-FFBB-4340-5F9B-52E26704E44A}"/>
                  </a:ext>
                </a:extLst>
              </p:cNvPr>
              <p:cNvSpPr/>
              <p:nvPr/>
            </p:nvSpPr>
            <p:spPr>
              <a:xfrm>
                <a:off x="2299279" y="5411473"/>
                <a:ext cx="540000" cy="540000"/>
              </a:xfrm>
              <a:prstGeom prst="ellipse">
                <a:avLst/>
              </a:prstGeom>
              <a:solidFill>
                <a:srgbClr val="789FD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bSup>
                    </m:oMath>
                  </m:oMathPara>
                </a14:m>
                <a:endParaRPr lang="ko-KR" altLang="en-US" sz="1400" b="1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264C2BE-FFBB-4340-5F9B-52E26704E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279" y="5411473"/>
                <a:ext cx="540000" cy="540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93609A0-CBD1-9C52-4965-C913579E98BD}"/>
                  </a:ext>
                </a:extLst>
              </p:cNvPr>
              <p:cNvSpPr/>
              <p:nvPr/>
            </p:nvSpPr>
            <p:spPr>
              <a:xfrm>
                <a:off x="4132881" y="5383890"/>
                <a:ext cx="540000" cy="540000"/>
              </a:xfrm>
              <a:prstGeom prst="ellipse">
                <a:avLst/>
              </a:prstGeom>
              <a:solidFill>
                <a:srgbClr val="789FD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93609A0-CBD1-9C52-4965-C913579E98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881" y="5383890"/>
                <a:ext cx="540000" cy="540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4508DAC-AE0B-3EBC-8250-9CE4D0BE54DB}"/>
                  </a:ext>
                </a:extLst>
              </p:cNvPr>
              <p:cNvSpPr/>
              <p:nvPr/>
            </p:nvSpPr>
            <p:spPr>
              <a:xfrm>
                <a:off x="4132881" y="4680917"/>
                <a:ext cx="540000" cy="540000"/>
              </a:xfrm>
              <a:prstGeom prst="ellipse">
                <a:avLst/>
              </a:prstGeom>
              <a:solidFill>
                <a:srgbClr val="789FD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4508DAC-AE0B-3EBC-8250-9CE4D0BE5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881" y="4680917"/>
                <a:ext cx="540000" cy="540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29DC32D-3E15-A3D2-F8C7-72A8101D08C4}"/>
                  </a:ext>
                </a:extLst>
              </p:cNvPr>
              <p:cNvSpPr/>
              <p:nvPr/>
            </p:nvSpPr>
            <p:spPr>
              <a:xfrm>
                <a:off x="4132881" y="6201163"/>
                <a:ext cx="540000" cy="540000"/>
              </a:xfrm>
              <a:prstGeom prst="ellipse">
                <a:avLst/>
              </a:prstGeom>
              <a:solidFill>
                <a:srgbClr val="789FD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29DC32D-3E15-A3D2-F8C7-72A8101D0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881" y="6201163"/>
                <a:ext cx="540000" cy="540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D39AF1-7822-4F8E-37C7-B9DCB0D31FD4}"/>
                  </a:ext>
                </a:extLst>
              </p:cNvPr>
              <p:cNvSpPr txBox="1"/>
              <p:nvPr/>
            </p:nvSpPr>
            <p:spPr>
              <a:xfrm>
                <a:off x="2375386" y="4236264"/>
                <a:ext cx="364176" cy="415498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400" i="1" dirty="0">
                  <a:latin typeface="+mj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D39AF1-7822-4F8E-37C7-B9DCB0D31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386" y="4236264"/>
                <a:ext cx="364176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FFB04A-4A0D-02F0-E67E-129B63AD2365}"/>
                  </a:ext>
                </a:extLst>
              </p:cNvPr>
              <p:cNvSpPr txBox="1"/>
              <p:nvPr/>
            </p:nvSpPr>
            <p:spPr>
              <a:xfrm>
                <a:off x="4200553" y="4213787"/>
                <a:ext cx="364176" cy="441403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FFB04A-4A0D-02F0-E67E-129B63AD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53" y="4213787"/>
                <a:ext cx="364176" cy="441403"/>
              </a:xfrm>
              <a:prstGeom prst="rect">
                <a:avLst/>
              </a:prstGeom>
              <a:blipFill>
                <a:blip r:embed="rId10"/>
                <a:stretch>
                  <a:fillRect r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1854821-7D6F-13A0-6E2F-68BD7CE4EC6D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2839279" y="4950917"/>
            <a:ext cx="1293602" cy="73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08A6081-4F22-1A8E-6ED7-D350B9298C25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2839279" y="5653890"/>
            <a:ext cx="1293602" cy="2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91A1F52-319B-CA7F-D1EC-F16574A65178}"/>
              </a:ext>
            </a:extLst>
          </p:cNvPr>
          <p:cNvCxnSpPr>
            <a:cxnSpLocks/>
            <a:stCxn id="23" idx="6"/>
            <a:endCxn id="33" idx="2"/>
          </p:cNvCxnSpPr>
          <p:nvPr/>
        </p:nvCxnSpPr>
        <p:spPr>
          <a:xfrm>
            <a:off x="2839279" y="5681473"/>
            <a:ext cx="1293602" cy="789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C9BFC15-2A3D-9A98-A4A8-E036963B82C7}"/>
                  </a:ext>
                </a:extLst>
              </p:cNvPr>
              <p:cNvSpPr txBox="1"/>
              <p:nvPr/>
            </p:nvSpPr>
            <p:spPr>
              <a:xfrm>
                <a:off x="3362351" y="4911709"/>
                <a:ext cx="421357" cy="344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bSup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C9BFC15-2A3D-9A98-A4A8-E036963B8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351" y="4911709"/>
                <a:ext cx="421357" cy="3441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874701-2673-4CBB-B65C-8677564069FD}"/>
                  </a:ext>
                </a:extLst>
              </p:cNvPr>
              <p:cNvSpPr txBox="1"/>
              <p:nvPr/>
            </p:nvSpPr>
            <p:spPr>
              <a:xfrm>
                <a:off x="3407130" y="5363429"/>
                <a:ext cx="421357" cy="344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bSup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874701-2673-4CBB-B65C-867756406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130" y="5363429"/>
                <a:ext cx="421357" cy="3441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299AE1-422E-9620-3B4E-75E32C1011C7}"/>
                  </a:ext>
                </a:extLst>
              </p:cNvPr>
              <p:cNvSpPr txBox="1"/>
              <p:nvPr/>
            </p:nvSpPr>
            <p:spPr>
              <a:xfrm>
                <a:off x="3433429" y="5842109"/>
                <a:ext cx="421357" cy="355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bSup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299AE1-422E-9620-3B4E-75E32C101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429" y="5842109"/>
                <a:ext cx="421357" cy="3551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330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Query-driven tracking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3F68A-C580-0645-2690-341C401F7115}"/>
              </a:ext>
            </a:extLst>
          </p:cNvPr>
          <p:cNvSpPr txBox="1"/>
          <p:nvPr/>
        </p:nvSpPr>
        <p:spPr>
          <a:xfrm>
            <a:off x="517788" y="1247562"/>
            <a:ext cx="274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lt"/>
              </a:rPr>
              <a:t>2.1) Tracking</a:t>
            </a:r>
            <a:endParaRPr lang="en-US" altLang="ko-KR" sz="1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415FB6-C17C-6CE5-48AB-D6DC60FDF9A6}"/>
                  </a:ext>
                </a:extLst>
              </p:cNvPr>
              <p:cNvSpPr txBox="1"/>
              <p:nvPr/>
            </p:nvSpPr>
            <p:spPr>
              <a:xfrm>
                <a:off x="660494" y="1545382"/>
                <a:ext cx="8361586" cy="1260986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atin typeface="+mj-lt"/>
                  </a:rPr>
                  <a:t>후보트랙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j-lt"/>
                  </a:rPr>
                  <a:t>, … </a:t>
                </a:r>
                <a:r>
                  <a:rPr lang="ko-KR" altLang="en-US" sz="1200" dirty="0">
                    <a:latin typeface="+mj-lt"/>
                  </a:rPr>
                  <a:t>에 대하여</a:t>
                </a:r>
                <a:endParaRPr lang="en-US" altLang="ko-KR" sz="1200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노드</a:t>
                </a:r>
                <a:r>
                  <a:rPr lang="en-US" altLang="ko-KR" sz="1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+mj-lt"/>
                  </a:rPr>
                  <a:t>(terminal node)</a:t>
                </a:r>
                <a:r>
                  <a:rPr lang="ko-KR" altLang="en-US" sz="1200" dirty="0">
                    <a:latin typeface="+mj-lt"/>
                  </a:rPr>
                  <a:t>와</a:t>
                </a:r>
                <a:r>
                  <a:rPr lang="en-US" altLang="ko-KR" sz="1200" dirty="0">
                    <a:latin typeface="+mj-lt"/>
                  </a:rPr>
                  <a:t> edge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dirty="0">
                    <a:latin typeface="+mj-lt"/>
                  </a:rPr>
                  <a:t> </a:t>
                </a:r>
                <a:r>
                  <a:rPr lang="ko-KR" altLang="en-US" sz="1200" dirty="0">
                    <a:latin typeface="+mj-lt"/>
                  </a:rPr>
                  <a:t>를 가짐</a:t>
                </a:r>
                <a:endParaRPr lang="en-US" altLang="ko-KR" sz="1200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중간 비디오 프레임을 처리하면 해당 트랙이 </a:t>
                </a:r>
                <a:r>
                  <a:rPr lang="ko-KR" altLang="en-US" sz="1200" dirty="0" err="1">
                    <a:latin typeface="+mj-lt"/>
                  </a:rPr>
                  <a:t>올바른지</a:t>
                </a:r>
                <a:r>
                  <a:rPr lang="ko-KR" altLang="en-US" sz="1200" dirty="0">
                    <a:latin typeface="+mj-lt"/>
                  </a:rPr>
                  <a:t> 알 수 있음</a:t>
                </a:r>
                <a:endParaRPr lang="en-US" altLang="ko-KR" sz="1200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rgbClr val="1C0BFD"/>
                    </a:solidFill>
                    <a:latin typeface="+mj-lt"/>
                  </a:rPr>
                  <a:t>다음 단계</a:t>
                </a:r>
                <a:r>
                  <a:rPr lang="en-US" altLang="ko-KR" sz="1200" dirty="0">
                    <a:solidFill>
                      <a:srgbClr val="1C0BFD"/>
                    </a:solidFill>
                    <a:latin typeface="+mj-lt"/>
                  </a:rPr>
                  <a:t>: </a:t>
                </a:r>
                <a:r>
                  <a:rPr lang="ko-KR" altLang="en-US" sz="1200" dirty="0">
                    <a:solidFill>
                      <a:srgbClr val="1C0BFD"/>
                    </a:solidFill>
                    <a:latin typeface="+mj-lt"/>
                  </a:rPr>
                  <a:t>조건문을 충족시키지 못할 후보 트랙을 제거</a:t>
                </a:r>
                <a:endParaRPr lang="en-US" altLang="ko-KR" sz="1200" dirty="0">
                  <a:solidFill>
                    <a:srgbClr val="1C0BFD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415FB6-C17C-6CE5-48AB-D6DC60FDF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94" y="1545382"/>
                <a:ext cx="8361586" cy="1260986"/>
              </a:xfrm>
              <a:prstGeom prst="rect">
                <a:avLst/>
              </a:prstGeom>
              <a:blipFill>
                <a:blip r:embed="rId3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B7186FD-C1DC-89D7-0DBE-C2D91CD56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95" b="26986"/>
          <a:stretch/>
        </p:blipFill>
        <p:spPr>
          <a:xfrm>
            <a:off x="3699855" y="2999502"/>
            <a:ext cx="4565650" cy="2526403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4B97FD4-F676-37C0-276E-0E01061E314B}"/>
              </a:ext>
            </a:extLst>
          </p:cNvPr>
          <p:cNvSpPr/>
          <p:nvPr/>
        </p:nvSpPr>
        <p:spPr>
          <a:xfrm rot="5400000">
            <a:off x="4276911" y="5073229"/>
            <a:ext cx="641556" cy="13329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764F1-9CBC-272D-14D6-12BBB772E85D}"/>
              </a:ext>
            </a:extLst>
          </p:cNvPr>
          <p:cNvSpPr txBox="1"/>
          <p:nvPr/>
        </p:nvSpPr>
        <p:spPr>
          <a:xfrm>
            <a:off x="3464896" y="6060457"/>
            <a:ext cx="2265586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+mj-lt"/>
              </a:rPr>
              <a:t>프레임을 추가할수록 늘어남</a:t>
            </a:r>
            <a:endParaRPr lang="en-US" altLang="ko-KR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89499-4AA2-3E63-71FE-E1F06B78EE7A}"/>
              </a:ext>
            </a:extLst>
          </p:cNvPr>
          <p:cNvSpPr txBox="1"/>
          <p:nvPr/>
        </p:nvSpPr>
        <p:spPr>
          <a:xfrm>
            <a:off x="8453615" y="3812374"/>
            <a:ext cx="8144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후보트랙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CD9D44-68E9-8925-0B6F-E1E474623F97}"/>
              </a:ext>
            </a:extLst>
          </p:cNvPr>
          <p:cNvSpPr/>
          <p:nvPr/>
        </p:nvSpPr>
        <p:spPr>
          <a:xfrm>
            <a:off x="6414480" y="3638773"/>
            <a:ext cx="558800" cy="246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CDF3F9-6C37-94A6-D14B-DDCF00F56116}"/>
              </a:ext>
            </a:extLst>
          </p:cNvPr>
          <p:cNvSpPr/>
          <p:nvPr/>
        </p:nvSpPr>
        <p:spPr>
          <a:xfrm>
            <a:off x="6544150" y="3988847"/>
            <a:ext cx="558800" cy="495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88BA8CA-902C-330D-DEF8-CB3425C3DBF4}"/>
              </a:ext>
            </a:extLst>
          </p:cNvPr>
          <p:cNvSpPr/>
          <p:nvPr/>
        </p:nvSpPr>
        <p:spPr>
          <a:xfrm>
            <a:off x="7534750" y="3988847"/>
            <a:ext cx="558800" cy="495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EC4E59-7487-6A25-A8A3-18BE354F2A18}"/>
              </a:ext>
            </a:extLst>
          </p:cNvPr>
          <p:cNvCxnSpPr>
            <a:stCxn id="14" idx="6"/>
          </p:cNvCxnSpPr>
          <p:nvPr/>
        </p:nvCxnSpPr>
        <p:spPr>
          <a:xfrm flipV="1">
            <a:off x="8093550" y="3988847"/>
            <a:ext cx="412750" cy="24771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418DB5-BA41-6607-5070-F6E0DEA9C3DF}"/>
              </a:ext>
            </a:extLst>
          </p:cNvPr>
          <p:cNvSpPr/>
          <p:nvPr/>
        </p:nvSpPr>
        <p:spPr>
          <a:xfrm>
            <a:off x="7102950" y="3237720"/>
            <a:ext cx="468000" cy="2016000"/>
          </a:xfrm>
          <a:prstGeom prst="rect">
            <a:avLst/>
          </a:prstGeom>
          <a:noFill/>
          <a:ln w="19050">
            <a:solidFill>
              <a:srgbClr val="1C0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71B267-C479-F4DE-6070-33DCB68F254F}"/>
              </a:ext>
            </a:extLst>
          </p:cNvPr>
          <p:cNvSpPr txBox="1"/>
          <p:nvPr/>
        </p:nvSpPr>
        <p:spPr>
          <a:xfrm>
            <a:off x="7534749" y="5696043"/>
            <a:ext cx="278490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C0BFD"/>
                </a:solidFill>
              </a:rPr>
              <a:t>완성된 연결이 있는 </a:t>
            </a:r>
            <a:r>
              <a:rPr lang="en-US" altLang="ko-KR" sz="1200" dirty="0">
                <a:solidFill>
                  <a:srgbClr val="1C0BFD"/>
                </a:solidFill>
              </a:rPr>
              <a:t>C (</a:t>
            </a:r>
            <a:r>
              <a:rPr lang="ko-KR" altLang="en-US" sz="1200" dirty="0">
                <a:solidFill>
                  <a:srgbClr val="1C0BFD"/>
                </a:solidFill>
              </a:rPr>
              <a:t>결정된 트랙</a:t>
            </a:r>
            <a:r>
              <a:rPr lang="en-US" altLang="ko-KR" sz="1200" dirty="0">
                <a:solidFill>
                  <a:srgbClr val="1C0BFD"/>
                </a:solidFill>
              </a:rPr>
              <a:t>)</a:t>
            </a:r>
            <a:r>
              <a:rPr lang="ko-KR" altLang="en-US" sz="1200" dirty="0">
                <a:solidFill>
                  <a:srgbClr val="1C0BFD"/>
                </a:solidFill>
              </a:rPr>
              <a:t>는 다음 단계로 넘어가지 않음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7685412-5F60-F8CA-34E4-36673423DBF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7336950" y="5253720"/>
            <a:ext cx="250485" cy="533594"/>
          </a:xfrm>
          <a:prstGeom prst="line">
            <a:avLst/>
          </a:prstGeom>
          <a:ln w="9525">
            <a:solidFill>
              <a:srgbClr val="1C0B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461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Query-driven tracking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3F68A-C580-0645-2690-341C401F7115}"/>
              </a:ext>
            </a:extLst>
          </p:cNvPr>
          <p:cNvSpPr txBox="1"/>
          <p:nvPr/>
        </p:nvSpPr>
        <p:spPr>
          <a:xfrm>
            <a:off x="517788" y="1247562"/>
            <a:ext cx="274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lt"/>
              </a:rPr>
              <a:t>2.2) Filtering</a:t>
            </a:r>
            <a:endParaRPr lang="en-US" altLang="ko-KR" sz="1400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7250D9-CF47-EA64-3402-B38036AE4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9" t="-1179" r="3755" b="38638"/>
          <a:stretch/>
        </p:blipFill>
        <p:spPr>
          <a:xfrm>
            <a:off x="323850" y="4279878"/>
            <a:ext cx="3730826" cy="22075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6CEBCC1-5E72-2B92-720C-AB74B34D9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82" t="928" r="25573" b="33922"/>
          <a:stretch/>
        </p:blipFill>
        <p:spPr>
          <a:xfrm>
            <a:off x="4181248" y="4616782"/>
            <a:ext cx="1265189" cy="1627621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32D08E-5BA6-CF2D-230B-F724CA306FC0}"/>
              </a:ext>
            </a:extLst>
          </p:cNvPr>
          <p:cNvSpPr txBox="1"/>
          <p:nvPr/>
        </p:nvSpPr>
        <p:spPr>
          <a:xfrm>
            <a:off x="735368" y="4149129"/>
            <a:ext cx="53554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solidFill>
                  <a:srgbClr val="6A67FF"/>
                </a:solidFill>
              </a:rPr>
              <a:t>시작</a:t>
            </a:r>
            <a:endParaRPr lang="ko-KR" altLang="en-US" sz="1000" b="1" dirty="0">
              <a:solidFill>
                <a:srgbClr val="6A67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F9305-3EF2-D868-4ECD-1DD66781668D}"/>
              </a:ext>
            </a:extLst>
          </p:cNvPr>
          <p:cNvSpPr txBox="1"/>
          <p:nvPr/>
        </p:nvSpPr>
        <p:spPr>
          <a:xfrm>
            <a:off x="3187102" y="4132104"/>
            <a:ext cx="53554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79D0C"/>
                </a:solidFill>
              </a:rPr>
              <a:t>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76E1B3-B812-3216-BFD5-1D9A7D21ABC0}"/>
              </a:ext>
            </a:extLst>
          </p:cNvPr>
          <p:cNvSpPr txBox="1"/>
          <p:nvPr/>
        </p:nvSpPr>
        <p:spPr>
          <a:xfrm>
            <a:off x="492059" y="4729686"/>
            <a:ext cx="3067588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sz="1000" dirty="0">
                <a:solidFill>
                  <a:srgbClr val="FF0000"/>
                </a:solidFill>
              </a:rPr>
              <a:t>추적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경로를 제거할지 말지 결정하기 </a:t>
            </a:r>
            <a:r>
              <a:rPr lang="ko-KR" altLang="en-US" sz="1000" dirty="0" err="1">
                <a:solidFill>
                  <a:srgbClr val="FF0000"/>
                </a:solidFill>
              </a:rPr>
              <a:t>힘듬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>
                <a:solidFill>
                  <a:srgbClr val="FF0000"/>
                </a:solidFill>
              </a:rPr>
              <a:t>(</a:t>
            </a:r>
            <a:r>
              <a:rPr lang="ko-KR" altLang="en-US" sz="1000" dirty="0">
                <a:solidFill>
                  <a:srgbClr val="FF0000"/>
                </a:solidFill>
              </a:rPr>
              <a:t>조건문을 만족하는지 </a:t>
            </a:r>
            <a:r>
              <a:rPr lang="ko-KR" altLang="en-US" sz="1000" dirty="0" err="1">
                <a:solidFill>
                  <a:srgbClr val="FF0000"/>
                </a:solidFill>
              </a:rPr>
              <a:t>알수없음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0FD08-D3EB-F02D-BD97-CCA6D2E3B286}"/>
              </a:ext>
            </a:extLst>
          </p:cNvPr>
          <p:cNvSpPr txBox="1"/>
          <p:nvPr/>
        </p:nvSpPr>
        <p:spPr>
          <a:xfrm>
            <a:off x="809944" y="5943049"/>
            <a:ext cx="223809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</a:rPr>
              <a:t>전처리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 동안 보여진 트랙과 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유사하지 않아 제거하기로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결정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BAF1C-45D2-10EC-0EAB-31E3555FA77A}"/>
              </a:ext>
            </a:extLst>
          </p:cNvPr>
          <p:cNvSpPr txBox="1"/>
          <p:nvPr/>
        </p:nvSpPr>
        <p:spPr>
          <a:xfrm>
            <a:off x="660494" y="1545382"/>
            <a:ext cx="4225831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+mj-lt"/>
              </a:rPr>
              <a:t>전처리된</a:t>
            </a:r>
            <a:r>
              <a:rPr lang="ko-KR" altLang="en-US" sz="1200" dirty="0">
                <a:latin typeface="+mj-lt"/>
              </a:rPr>
              <a:t> 트랙의 정보를 이용해 추적의 제거여부를 결정</a:t>
            </a:r>
            <a:endParaRPr lang="en-US" altLang="ko-KR" sz="1200" dirty="0">
              <a:solidFill>
                <a:srgbClr val="1C0BFD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9C1841-CFC8-555C-6572-555D5983EB0F}"/>
                  </a:ext>
                </a:extLst>
              </p:cNvPr>
              <p:cNvSpPr txBox="1"/>
              <p:nvPr/>
            </p:nvSpPr>
            <p:spPr>
              <a:xfrm>
                <a:off x="5625788" y="1247562"/>
                <a:ext cx="5937562" cy="887615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후보트랙에서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filtering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할 트랙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와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+mj-lt"/>
                  </a:rPr>
                  <a:t>(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+mj-lt"/>
                  </a:rPr>
                  <a:t>예측할 트랙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+mj-lt"/>
                  </a:rPr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+mj-lt"/>
                  </a:rPr>
                  <a:t>전처리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 과정에서 생성된 트랙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+mj-lt"/>
                  </a:rPr>
                  <a:t>  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+mj-lt"/>
                  </a:rPr>
                  <a:t>(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+mj-lt"/>
                  </a:rPr>
                  <a:t>모든 프레임에서 감지한 트랙 정보를 </a:t>
                </a:r>
                <a:r>
                  <a:rPr lang="ko-KR" altLang="en-US" sz="1200" dirty="0" err="1">
                    <a:solidFill>
                      <a:srgbClr val="FF0000"/>
                    </a:solidFill>
                    <a:latin typeface="+mj-lt"/>
                  </a:rPr>
                  <a:t>담고있음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+mj-lt"/>
                  </a:rPr>
                  <a:t>)</a:t>
                </a:r>
                <a:endParaRPr lang="en-US" altLang="ko-KR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9C1841-CFC8-555C-6572-555D5983E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788" y="1247562"/>
                <a:ext cx="5937562" cy="887615"/>
              </a:xfrm>
              <a:prstGeom prst="rect">
                <a:avLst/>
              </a:prstGeom>
              <a:blipFill>
                <a:blip r:embed="rId5"/>
                <a:stretch>
                  <a:fillRect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8D335-5686-0A41-F16D-60AF00D7F5D4}"/>
                  </a:ext>
                </a:extLst>
              </p:cNvPr>
              <p:cNvSpPr/>
              <p:nvPr/>
            </p:nvSpPr>
            <p:spPr>
              <a:xfrm>
                <a:off x="555039" y="2049878"/>
                <a:ext cx="4539801" cy="17204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1)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추적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𝐴</m:t>
                        </m:r>
                      </m:e>
                      <m:sub/>
                    </m:sSub>
                    <m:r>
                      <a:rPr lang="en-US" altLang="ko-KR" sz="1200" i="1">
                        <a:solidFill>
                          <a:schemeClr val="tx1"/>
                        </a:solidFill>
                        <a:latin typeface="+mj-lt"/>
                      </a:rPr>
                      <m:t> </m:t>
                    </m:r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를 가진 후보트랙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i="1">
                            <a:solidFill>
                              <a:schemeClr val="tx1"/>
                            </a:solidFill>
                            <a:latin typeface="+mj-lt"/>
                          </a:rPr>
                          <m:t>C</m:t>
                        </m:r>
                      </m:e>
                      <m:sub/>
                    </m:sSub>
                  </m:oMath>
                </a14:m>
                <a:endParaRPr lang="en-US" altLang="ko-KR" sz="1200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2) Filtering method 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거리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):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200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3) threshold: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200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4)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이면 후보트랙을 제거</a:t>
                </a:r>
                <a:endParaRPr lang="en-US" altLang="ko-KR" sz="1200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b="0" u="sng" dirty="0">
                    <a:solidFill>
                      <a:schemeClr val="tx1"/>
                    </a:solidFill>
                  </a:rPr>
                  <a:t>결과</a:t>
                </a:r>
                <a:r>
                  <a:rPr lang="en-US" altLang="ko-KR" sz="1200" b="0" u="sng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𝑓𝑖𝑙𝑡𝑒𝑟</m:t>
                    </m:r>
                    <m:d>
                      <m:dPr>
                        <m:ctrlPr>
                          <a:rPr lang="en-US" altLang="ko-KR" sz="12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altLang="ko-KR" sz="1200" b="0" u="sng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12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sz="12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2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∧⋯</m:t>
                    </m:r>
                    <m:r>
                      <a:rPr lang="en-US" altLang="ko-KR" sz="12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ko-KR" sz="12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sz="12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2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200" u="sng" dirty="0">
                    <a:solidFill>
                      <a:schemeClr val="tx1"/>
                    </a:solidFill>
                    <a:latin typeface="+mj-lt"/>
                  </a:rPr>
                  <a:t>를 만족하는 트랙을 원소로 가짐</a:t>
                </a:r>
                <a:endParaRPr lang="en-US" altLang="ko-KR" sz="1200" u="sng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EE8D335-5686-0A41-F16D-60AF00D7F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39" y="2049878"/>
                <a:ext cx="4539801" cy="1720477"/>
              </a:xfrm>
              <a:prstGeom prst="rect">
                <a:avLst/>
              </a:prstGeom>
              <a:blipFill>
                <a:blip r:embed="rId6"/>
                <a:stretch>
                  <a:fillRect b="-21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F7C59781-8B61-43B5-A490-772B341877CF}"/>
              </a:ext>
            </a:extLst>
          </p:cNvPr>
          <p:cNvSpPr/>
          <p:nvPr/>
        </p:nvSpPr>
        <p:spPr>
          <a:xfrm flipH="1">
            <a:off x="3352253" y="2589910"/>
            <a:ext cx="189953" cy="468000"/>
          </a:xfrm>
          <a:prstGeom prst="leftBrace">
            <a:avLst/>
          </a:prstGeom>
          <a:ln>
            <a:solidFill>
              <a:srgbClr val="1C0B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5EEC8C-2FBD-9C00-B208-1D507E830722}"/>
              </a:ext>
            </a:extLst>
          </p:cNvPr>
          <p:cNvSpPr txBox="1"/>
          <p:nvPr/>
        </p:nvSpPr>
        <p:spPr>
          <a:xfrm>
            <a:off x="3542206" y="2632753"/>
            <a:ext cx="839300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1C0BFD"/>
                </a:solidFill>
                <a:latin typeface="+mj-lt"/>
              </a:rPr>
              <a:t>Best </a:t>
            </a:r>
            <a:r>
              <a:rPr lang="ko-KR" altLang="en-US" sz="1200" dirty="0">
                <a:solidFill>
                  <a:srgbClr val="1C0BFD"/>
                </a:solidFill>
                <a:latin typeface="+mj-lt"/>
              </a:rPr>
              <a:t>선택</a:t>
            </a:r>
            <a:endParaRPr lang="en-US" altLang="ko-KR" sz="1200" dirty="0">
              <a:solidFill>
                <a:srgbClr val="1C0BFD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60557FC-0117-82F1-2648-E7EEA09D41B4}"/>
                  </a:ext>
                </a:extLst>
              </p:cNvPr>
              <p:cNvSpPr/>
              <p:nvPr/>
            </p:nvSpPr>
            <p:spPr>
              <a:xfrm>
                <a:off x="5661660" y="2595907"/>
                <a:ext cx="6035040" cy="17204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과 가장 가까운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detection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찾은 후 </a:t>
                </a:r>
                <a:r>
                  <a:rPr lang="ko-KR" altLang="en-US" sz="1200" dirty="0" err="1">
                    <a:solidFill>
                      <a:schemeClr val="tx1"/>
                    </a:solidFill>
                  </a:rPr>
                  <a:t>유클리디안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 거리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 계산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과 가장 가까운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detection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찾은 후 </a:t>
                </a:r>
                <a:r>
                  <a:rPr lang="ko-KR" altLang="en-US" sz="1200" dirty="0" err="1">
                    <a:solidFill>
                      <a:schemeClr val="tx1"/>
                    </a:solidFill>
                  </a:rPr>
                  <a:t>유클리디안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 거리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 계산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…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...,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200" i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의 평균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/>
                    </m:sSub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를 계산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1200" i="1" u="sng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결과</m:t>
                    </m:r>
                    <m:r>
                      <a:rPr lang="en-US" altLang="ko-KR" sz="1200" i="1" u="sng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12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NND</m:t>
                    </m:r>
                    <m:d>
                      <m:dPr>
                        <m:ctrlP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sz="12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2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200" i="1" u="sng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i="1" u="sng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sub>
                            <m:r>
                              <a:rPr lang="en-US" altLang="ko-KR" sz="1200" i="1" u="sng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ko-KR" sz="1200" i="1" u="sng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i="1" u="sng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altLang="ko-KR" sz="1200" i="1" u="sng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200" i="1" u="sng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200" i="1" u="sng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200" i="1" u="sng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train</m:t>
                                </m:r>
                              </m:sub>
                            </m:sSub>
                            <m:r>
                              <a:rPr lang="en-US" altLang="ko-KR" sz="1200" i="1" u="sng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12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/>
                    </m:sSub>
                  </m:oMath>
                </a14:m>
                <a:r>
                  <a:rPr lang="ko-KR" altLang="en-US" sz="1200" u="sng" dirty="0">
                    <a:solidFill>
                      <a:schemeClr val="tx1"/>
                    </a:solidFill>
                  </a:rPr>
                  <a:t>이 작을수록 </a:t>
                </a:r>
                <a14:m>
                  <m:oMath xmlns:m="http://schemas.openxmlformats.org/officeDocument/2006/math">
                    <m:r>
                      <a:rPr lang="en-US" altLang="ko-KR" sz="12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2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u="sng" dirty="0">
                    <a:solidFill>
                      <a:schemeClr val="tx1"/>
                    </a:solidFill>
                  </a:rPr>
                  <a:t>는 조건을 만족하는 집합</a:t>
                </a:r>
                <a:endParaRPr lang="en-US" altLang="ko-KR" sz="1200" u="sng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60557FC-0117-82F1-2648-E7EEA09D4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660" y="2595907"/>
                <a:ext cx="6035040" cy="17204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5D9A76E5-7612-224D-CA4D-D52594498BAF}"/>
              </a:ext>
            </a:extLst>
          </p:cNvPr>
          <p:cNvSpPr/>
          <p:nvPr/>
        </p:nvSpPr>
        <p:spPr>
          <a:xfrm>
            <a:off x="6704017" y="2296183"/>
            <a:ext cx="3950327" cy="28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Nearest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Neighbor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Distance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Filter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E504836-50DA-A6C5-D637-5EB9C9690BCB}"/>
                  </a:ext>
                </a:extLst>
              </p:cNvPr>
              <p:cNvSpPr/>
              <p:nvPr/>
            </p:nvSpPr>
            <p:spPr>
              <a:xfrm>
                <a:off x="5661660" y="5023465"/>
                <a:ext cx="6035040" cy="114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추적정보를 가진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B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로 모형을</a:t>
                </a:r>
                <a14:m>
                  <m:oMath xmlns:m="http://schemas.openxmlformats.org/officeDocument/2006/math">
                    <m:r>
                      <a:rPr lang="en-US" altLang="ko-KR" sz="1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학습시킴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input</m:t>
                    </m:r>
                    <m:r>
                      <a:rPr lang="en-US" altLang="ko-KR" sz="1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𝑐𝑜𝑎𝑟𝑠𝑖𝑓𝑦</m:t>
                    </m:r>
                    <m:r>
                      <a:rPr lang="en-US" altLang="ko-KR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에서 무작위로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pruning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detection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들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label</m:t>
                    </m:r>
                    <m:r>
                      <a:rPr lang="en-US" altLang="ko-KR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2. 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학습된 모형으로 후보트랙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A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이 조건을 만족할 확률 예측</a:t>
                </a:r>
                <a:endParaRPr lang="en-US" altLang="ko-KR" sz="1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E504836-50DA-A6C5-D637-5EB9C9690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660" y="5023465"/>
                <a:ext cx="6035040" cy="1148736"/>
              </a:xfrm>
              <a:prstGeom prst="rect">
                <a:avLst/>
              </a:prstGeom>
              <a:blipFill>
                <a:blip r:embed="rId8"/>
                <a:stretch>
                  <a:fillRect l="-10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34ECC8-BD4B-8E30-11AD-4105889FA2AF}"/>
              </a:ext>
            </a:extLst>
          </p:cNvPr>
          <p:cNvSpPr/>
          <p:nvPr/>
        </p:nvSpPr>
        <p:spPr>
          <a:xfrm>
            <a:off x="6704017" y="4714215"/>
            <a:ext cx="3950327" cy="28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RNN filter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8DFFDF-DB95-7A24-8F82-BFE1BDF1F68F}"/>
              </a:ext>
            </a:extLst>
          </p:cNvPr>
          <p:cNvSpPr txBox="1"/>
          <p:nvPr/>
        </p:nvSpPr>
        <p:spPr>
          <a:xfrm>
            <a:off x="225872" y="6496739"/>
            <a:ext cx="5220565" cy="27699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altLang="ko-KR" sz="1200" dirty="0">
                <a:latin typeface="+mj-lt"/>
              </a:rPr>
              <a:t>[</a:t>
            </a:r>
            <a:r>
              <a:rPr lang="ko-KR" altLang="en-US" sz="1200" dirty="0">
                <a:latin typeface="+mj-lt"/>
              </a:rPr>
              <a:t>그림</a:t>
            </a:r>
            <a:r>
              <a:rPr lang="en-US" altLang="ko-KR" sz="1200" dirty="0">
                <a:latin typeface="+mj-lt"/>
              </a:rPr>
              <a:t> 6] Filtering</a:t>
            </a:r>
            <a:r>
              <a:rPr lang="ko-KR" altLang="en-US" sz="1200" dirty="0">
                <a:latin typeface="+mj-lt"/>
              </a:rPr>
              <a:t>이 어려운 이유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283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Query-driven tracking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3F68A-C580-0645-2690-341C401F7115}"/>
              </a:ext>
            </a:extLst>
          </p:cNvPr>
          <p:cNvSpPr txBox="1"/>
          <p:nvPr/>
        </p:nvSpPr>
        <p:spPr>
          <a:xfrm>
            <a:off x="517788" y="1247562"/>
            <a:ext cx="274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lt"/>
              </a:rPr>
              <a:t>2.3) Uncertainty Resolution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3F170-BE91-882D-2AD1-BF0BF97C5178}"/>
              </a:ext>
            </a:extLst>
          </p:cNvPr>
          <p:cNvSpPr/>
          <p:nvPr/>
        </p:nvSpPr>
        <p:spPr>
          <a:xfrm>
            <a:off x="1835168" y="2407840"/>
            <a:ext cx="1251465" cy="4918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lt"/>
              </a:rPr>
              <a:t>filtering</a:t>
            </a:r>
            <a:endParaRPr lang="ko-KR" altLang="en-US" sz="1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42FA10-DF5B-0E3C-D208-DE894B47372F}"/>
              </a:ext>
            </a:extLst>
          </p:cNvPr>
          <p:cNvSpPr/>
          <p:nvPr/>
        </p:nvSpPr>
        <p:spPr>
          <a:xfrm>
            <a:off x="2630680" y="6968735"/>
            <a:ext cx="2772000" cy="28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lt"/>
              </a:rPr>
              <a:t>Naïve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</a:rPr>
              <a:t>방법</a:t>
            </a:r>
            <a:endParaRPr lang="en-US" altLang="ko-KR" sz="1400" b="1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85B4D-38D3-1F6D-B548-3301ECC9F79F}"/>
                  </a:ext>
                </a:extLst>
              </p:cNvPr>
              <p:cNvSpPr txBox="1"/>
              <p:nvPr/>
            </p:nvSpPr>
            <p:spPr>
              <a:xfrm>
                <a:off x="5508095" y="6945926"/>
                <a:ext cx="4257084" cy="369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중간 비디오 프레임인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ko-KR" sz="12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>
                    <a:latin typeface="+mj-lt"/>
                  </a:rPr>
                  <a:t>를 즉시 추가해서 처리</a:t>
                </a:r>
                <a:endParaRPr lang="en-US" altLang="ko-KR" sz="1200" dirty="0">
                  <a:latin typeface="+mj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85B4D-38D3-1F6D-B548-3301ECC9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095" y="6945926"/>
                <a:ext cx="4257084" cy="3691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DE885BB-F283-4C5A-553B-523E56507956}"/>
              </a:ext>
            </a:extLst>
          </p:cNvPr>
          <p:cNvSpPr/>
          <p:nvPr/>
        </p:nvSpPr>
        <p:spPr>
          <a:xfrm>
            <a:off x="3478405" y="2218363"/>
            <a:ext cx="592660" cy="869373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8E3769-B7A3-71F1-FF09-A3166B224839}"/>
              </a:ext>
            </a:extLst>
          </p:cNvPr>
          <p:cNvSpPr/>
          <p:nvPr/>
        </p:nvSpPr>
        <p:spPr>
          <a:xfrm>
            <a:off x="8286636" y="2407840"/>
            <a:ext cx="1251465" cy="509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</a:rPr>
              <a:t>lazy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</a:rPr>
              <a:t>방법</a:t>
            </a:r>
            <a:endParaRPr lang="en-US" altLang="ko-KR" sz="1400" b="1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CE86D4-1FC4-E3AA-DA62-984170E4D5AB}"/>
                  </a:ext>
                </a:extLst>
              </p:cNvPr>
              <p:cNvSpPr txBox="1"/>
              <p:nvPr/>
            </p:nvSpPr>
            <p:spPr>
              <a:xfrm>
                <a:off x="697104" y="4465688"/>
                <a:ext cx="10732895" cy="1523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sz="1200" i="0" dirty="0" smtClean="0">
                        <a:latin typeface="Cambria Math" panose="02040503050406030204" pitchFamily="18" charset="0"/>
                      </a:rPr>
                      <m:t>여전히</m:t>
                    </m:r>
                    <m:r>
                      <a:rPr lang="en-US" altLang="ko-KR" sz="1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0" dirty="0">
                        <a:latin typeface="Cambria Math" panose="02040503050406030204" pitchFamily="18" charset="0"/>
                      </a:rPr>
                      <m:t>비결정적</m:t>
                    </m:r>
                    <m:r>
                      <a:rPr lang="en-US" altLang="ko-KR" sz="1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200" i="0" dirty="0">
                        <a:latin typeface="Cambria Math" panose="02040503050406030204" pitchFamily="18" charset="0"/>
                      </a:rPr>
                      <m:t>edge</m:t>
                    </m:r>
                    <m:r>
                      <a:rPr lang="ko-KR" altLang="en-US" sz="1200" i="0" dirty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sz="1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0" dirty="0">
                        <a:latin typeface="Cambria Math" panose="02040503050406030204" pitchFamily="18" charset="0"/>
                      </a:rPr>
                      <m:t>존재</m:t>
                    </m:r>
                  </m:oMath>
                </a14:m>
                <a:r>
                  <a:rPr lang="ko-KR" altLang="en-US" sz="1200" dirty="0">
                    <a:latin typeface="Cambria Math" panose="02040503050406030204" pitchFamily="18" charset="0"/>
                  </a:rPr>
                  <a:t>할</a:t>
                </a:r>
                <a:r>
                  <a:rPr lang="en-US" altLang="ko-KR" sz="1200" dirty="0">
                    <a:latin typeface="Cambria Math" panose="02040503050406030204" pitchFamily="18" charset="0"/>
                  </a:rPr>
                  <a:t> </a:t>
                </a:r>
                <a:r>
                  <a:rPr lang="ko-KR" altLang="en-US" sz="1200" dirty="0">
                    <a:latin typeface="Cambria Math" panose="02040503050406030204" pitchFamily="18" charset="0"/>
                  </a:rPr>
                  <a:t>수 있음</a:t>
                </a:r>
                <a:endParaRPr lang="en-US" altLang="ko-KR" sz="12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ko-KR" sz="1200" b="0" i="1" dirty="0">
                        <a:latin typeface="Cambria Math" panose="02040503050406030204" pitchFamily="18" charset="0"/>
                      </a:rPr>
                      <m:t>ex</m:t>
                    </m:r>
                    <m:r>
                      <a:rPr lang="en-US" altLang="ko-KR" sz="1200" b="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노드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대해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200" i="1" dirty="0">
                        <a:latin typeface="Cambria Math" panose="02040503050406030204" pitchFamily="18" charset="0"/>
                      </a:rPr>
                      <m:t>edg</m:t>
                    </m:r>
                    <m:r>
                      <m:rPr>
                        <m:sty m:val="p"/>
                      </m:rPr>
                      <a:rPr lang="en-US" altLang="ko-KR" sz="1200" i="1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연결</m:t>
                    </m:r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될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확률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𝑀𝑀𝑃</m:t>
                    </m:r>
                    <m:d>
                      <m:d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ko-KR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/>
                  <a:t>을 초과하는 노드들이 여러 개 일 때 </a:t>
                </a:r>
                <a:endParaRPr lang="en-US" altLang="ko-KR" sz="1200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중간프레임을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추가</m:t>
                    </m:r>
                    <m:r>
                      <m:rPr>
                        <m:nor/>
                      </m:rPr>
                      <a:rPr lang="en-US" altLang="ko-KR" sz="1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1200" dirty="0"/>
                      <m:t>→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200" i="1" dirty="0">
                        <a:latin typeface="Cambria Math" panose="02040503050406030204" pitchFamily="18" charset="0"/>
                      </a:rPr>
                      <m:t>GNN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200" i="1" dirty="0">
                        <a:latin typeface="Cambria Math" panose="02040503050406030204" pitchFamily="18" charset="0"/>
                      </a:rPr>
                      <m:t>CNN</m:t>
                    </m:r>
                    <m:r>
                      <m:rPr>
                        <m:nor/>
                      </m:rPr>
                      <a:rPr lang="en-US" altLang="ko-KR" sz="1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1200" dirty="0"/>
                      <m:t>→</m:t>
                    </m:r>
                    <m:r>
                      <m:rPr>
                        <m:nor/>
                      </m:rPr>
                      <a:rPr lang="en-US" altLang="ko-KR" sz="1200" b="0" i="0" dirty="0" smtClean="0"/>
                      <m:t> </m:t>
                    </m:r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200" dirty="0">
                    <a:latin typeface="+mj-lt"/>
                  </a:rPr>
                  <a:t>로 두어 해결할 수 있음</a:t>
                </a:r>
                <a:endParaRPr lang="en-US" altLang="ko-KR" sz="1200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200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앞서 필터링 조건을 만족하는 후보 추적그룹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C</m:t>
                    </m:r>
                  </m:oMath>
                </a14:m>
                <a:r>
                  <a:rPr lang="ko-KR" altLang="en-US" sz="1200" dirty="0">
                    <a:latin typeface="+mj-lt"/>
                  </a:rPr>
                  <a:t> 를 대상으로 하여 </a:t>
                </a:r>
                <a:r>
                  <a:rPr lang="en-US" altLang="ko-KR" sz="1200" u="sng" dirty="0">
                    <a:latin typeface="+mj-lt"/>
                  </a:rPr>
                  <a:t>(</a:t>
                </a:r>
                <a:r>
                  <a:rPr lang="ko-KR" altLang="en-US" sz="1200" u="sng" dirty="0">
                    <a:latin typeface="+mj-lt"/>
                  </a:rPr>
                  <a:t>비용 절감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𝐹𝑖𝑙</m:t>
                    </m:r>
                    <m:r>
                      <m:rPr>
                        <m:sty m:val="p"/>
                      </m:rP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𝑒𝑟</m:t>
                    </m:r>
                    <m:r>
                      <m:rPr>
                        <m:nor/>
                      </m:rP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(</m:t>
                    </m:r>
                    <m:r>
                      <m:rPr>
                        <m:nor/>
                      </m:rP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C</m:t>
                    </m:r>
                    <m:r>
                      <m:rPr>
                        <m:nor/>
                      </m:rP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)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 </m:t>
                    </m:r>
                  </m:oMath>
                </a14:m>
                <a:r>
                  <a:rPr lang="ko-KR" altLang="en-US" sz="1200" dirty="0">
                    <a:latin typeface="+mj-lt"/>
                  </a:rPr>
                  <a:t>를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𝑟𝑒𝑠𝑜𝑙𝑣𝑒</m:t>
                    </m:r>
                    <m:r>
                      <m:rPr>
                        <m:nor/>
                      </m:rP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(</m:t>
                    </m:r>
                    <m:r>
                      <m:rPr>
                        <m:nor/>
                      </m:rP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C</m:t>
                    </m:r>
                    <m:r>
                      <m:rPr>
                        <m:nor/>
                      </m:rP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)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dhabi" panose="020B0604020202020204" pitchFamily="2" charset="-78"/>
                      </a:rPr>
                      <m:t> </m:t>
                    </m:r>
                  </m:oMath>
                </a14:m>
                <a:r>
                  <a:rPr lang="ko-KR" altLang="en-US" sz="1200" dirty="0">
                    <a:latin typeface="+mj-lt"/>
                  </a:rPr>
                  <a:t>로 처리하는 과정 </a:t>
                </a:r>
                <a:r>
                  <a:rPr lang="en-US" altLang="ko-KR" sz="1200" u="sng" dirty="0">
                    <a:latin typeface="+mj-lt"/>
                  </a:rPr>
                  <a:t>(</a:t>
                </a:r>
                <a:r>
                  <a:rPr lang="ko-KR" altLang="en-US" sz="1200" u="sng" dirty="0">
                    <a:latin typeface="+mj-lt"/>
                  </a:rPr>
                  <a:t>정확한 매칭 결정</a:t>
                </a:r>
                <a:r>
                  <a:rPr lang="en-US" altLang="ko-KR" sz="1200" u="sng" dirty="0">
                    <a:latin typeface="+mj-lt"/>
                  </a:rPr>
                  <a:t>)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CE86D4-1FC4-E3AA-DA62-984170E4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04" y="4465688"/>
                <a:ext cx="10732895" cy="1523046"/>
              </a:xfrm>
              <a:prstGeom prst="rect">
                <a:avLst/>
              </a:prstGeom>
              <a:blipFill>
                <a:blip r:embed="rId4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C633B7C3-7EFA-7350-BB0D-050F1AC0C7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81" b="71977"/>
          <a:stretch/>
        </p:blipFill>
        <p:spPr>
          <a:xfrm>
            <a:off x="4316282" y="1968198"/>
            <a:ext cx="2889460" cy="1337711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F8176F9-68A8-5C2D-F430-339F7494D23B}"/>
              </a:ext>
            </a:extLst>
          </p:cNvPr>
          <p:cNvSpPr txBox="1"/>
          <p:nvPr/>
        </p:nvSpPr>
        <p:spPr>
          <a:xfrm>
            <a:off x="5372882" y="3477968"/>
            <a:ext cx="1141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1C0BFD"/>
                </a:solidFill>
                <a:latin typeface="+mj-lt"/>
              </a:rPr>
              <a:t>CNN+GNN</a:t>
            </a:r>
            <a:endParaRPr lang="en-US" altLang="ko-KR" sz="1400" dirty="0">
              <a:solidFill>
                <a:srgbClr val="1C0BFD"/>
              </a:solidFill>
              <a:latin typeface="+mj-lt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929F264-5B63-763F-89F8-FE74916BE779}"/>
              </a:ext>
            </a:extLst>
          </p:cNvPr>
          <p:cNvCxnSpPr>
            <a:cxnSpLocks/>
          </p:cNvCxnSpPr>
          <p:nvPr/>
        </p:nvCxnSpPr>
        <p:spPr>
          <a:xfrm flipV="1">
            <a:off x="5792632" y="3135783"/>
            <a:ext cx="0" cy="370144"/>
          </a:xfrm>
          <a:prstGeom prst="straightConnector1">
            <a:avLst/>
          </a:prstGeom>
          <a:ln>
            <a:solidFill>
              <a:srgbClr val="1C0BF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A344574-4657-E9FF-EBC2-29A148E874C0}"/>
              </a:ext>
            </a:extLst>
          </p:cNvPr>
          <p:cNvCxnSpPr>
            <a:cxnSpLocks/>
          </p:cNvCxnSpPr>
          <p:nvPr/>
        </p:nvCxnSpPr>
        <p:spPr>
          <a:xfrm flipV="1">
            <a:off x="6122570" y="3135783"/>
            <a:ext cx="0" cy="370144"/>
          </a:xfrm>
          <a:prstGeom prst="straightConnector1">
            <a:avLst/>
          </a:prstGeom>
          <a:ln>
            <a:solidFill>
              <a:srgbClr val="1C0BF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29151D-FE60-2140-6B32-AF739D677442}"/>
              </a:ext>
            </a:extLst>
          </p:cNvPr>
          <p:cNvSpPr txBox="1"/>
          <p:nvPr/>
        </p:nvSpPr>
        <p:spPr>
          <a:xfrm>
            <a:off x="6391336" y="1588006"/>
            <a:ext cx="24012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여전히 비결정적 </a:t>
            </a:r>
            <a:r>
              <a:rPr lang="en-US" altLang="ko-KR" sz="1200" dirty="0">
                <a:solidFill>
                  <a:srgbClr val="FF0000"/>
                </a:solidFill>
              </a:rPr>
              <a:t>edge</a:t>
            </a:r>
            <a:r>
              <a:rPr lang="ko-KR" altLang="en-US" sz="1200" dirty="0">
                <a:solidFill>
                  <a:srgbClr val="FF0000"/>
                </a:solidFill>
              </a:rPr>
              <a:t>가 관찰됨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8551C0E-C7FB-74E7-6DD7-D1EA66EB60D0}"/>
              </a:ext>
            </a:extLst>
          </p:cNvPr>
          <p:cNvSpPr/>
          <p:nvPr/>
        </p:nvSpPr>
        <p:spPr>
          <a:xfrm>
            <a:off x="5434371" y="2218363"/>
            <a:ext cx="1041735" cy="495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588EB84-8A5E-841C-A42F-215AC4859537}"/>
              </a:ext>
            </a:extLst>
          </p:cNvPr>
          <p:cNvCxnSpPr>
            <a:cxnSpLocks/>
            <a:stCxn id="6" idx="0"/>
            <a:endCxn id="5" idx="1"/>
          </p:cNvCxnSpPr>
          <p:nvPr/>
        </p:nvCxnSpPr>
        <p:spPr>
          <a:xfrm flipV="1">
            <a:off x="5955239" y="1726506"/>
            <a:ext cx="436097" cy="49185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AFEC63F0-AAD3-2A2F-E8F6-E4D12B136E3D}"/>
              </a:ext>
            </a:extLst>
          </p:cNvPr>
          <p:cNvSpPr/>
          <p:nvPr/>
        </p:nvSpPr>
        <p:spPr>
          <a:xfrm>
            <a:off x="7450959" y="2218363"/>
            <a:ext cx="592660" cy="869373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16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Query-driven tracking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3F68A-C580-0645-2690-341C401F7115}"/>
              </a:ext>
            </a:extLst>
          </p:cNvPr>
          <p:cNvSpPr txBox="1"/>
          <p:nvPr/>
        </p:nvSpPr>
        <p:spPr>
          <a:xfrm>
            <a:off x="517788" y="1247562"/>
            <a:ext cx="274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j-lt"/>
              </a:rPr>
              <a:t>2.4) Refinement</a:t>
            </a:r>
            <a:endParaRPr lang="en-US" altLang="ko-KR" sz="1400" dirty="0"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A040E6-3E7B-544B-40D9-E4FD3C52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336"/>
          <a:stretch/>
        </p:blipFill>
        <p:spPr>
          <a:xfrm>
            <a:off x="1377058" y="4516631"/>
            <a:ext cx="3502758" cy="1366014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82EDDC-21E9-72D0-6C23-DBB1E12446FB}"/>
              </a:ext>
            </a:extLst>
          </p:cNvPr>
          <p:cNvSpPr txBox="1"/>
          <p:nvPr/>
        </p:nvSpPr>
        <p:spPr>
          <a:xfrm>
            <a:off x="208021" y="-353977"/>
            <a:ext cx="1136809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객체가 움직이는 경로를 더 미세한 시간 간격으로 </a:t>
            </a:r>
            <a:r>
              <a:rPr lang="en-US" altLang="ko-KR" sz="1200" dirty="0"/>
              <a:t>track</a:t>
            </a:r>
            <a:r>
              <a:rPr lang="ko-KR" altLang="en-US" sz="1200" dirty="0"/>
              <a:t>의</a:t>
            </a:r>
            <a:r>
              <a:rPr lang="en-US" altLang="ko-KR" sz="1200" dirty="0"/>
              <a:t> detection</a:t>
            </a:r>
            <a:r>
              <a:rPr lang="ko-KR" altLang="en-US" sz="1200" dirty="0"/>
              <a:t>을 수집</a:t>
            </a:r>
            <a:r>
              <a:rPr lang="en-US" altLang="ko-KR" sz="1200" dirty="0"/>
              <a:t>,  </a:t>
            </a:r>
            <a:r>
              <a:rPr lang="ko-KR" altLang="en-US" sz="1200" dirty="0"/>
              <a:t>조건문이 정확하게 평가될 수 있는 </a:t>
            </a:r>
            <a:r>
              <a:rPr lang="en-US" altLang="ko-KR" sz="1200" dirty="0"/>
              <a:t>refined track</a:t>
            </a:r>
            <a:r>
              <a:rPr lang="ko-KR" altLang="en-US" sz="1200" dirty="0"/>
              <a:t>을 생성한다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0C2E1-B9D5-44FD-ED54-9D9706E9103B}"/>
              </a:ext>
            </a:extLst>
          </p:cNvPr>
          <p:cNvSpPr/>
          <p:nvPr/>
        </p:nvSpPr>
        <p:spPr>
          <a:xfrm>
            <a:off x="2121404" y="3280924"/>
            <a:ext cx="1980000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j-lt"/>
              </a:rPr>
              <a:t>추가 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</a:rPr>
              <a:t>detection</a:t>
            </a:r>
            <a:endParaRPr lang="ko-KR" altLang="en-US" sz="1200" b="1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773171-8798-2AE5-B0CB-8881F554B303}"/>
                  </a:ext>
                </a:extLst>
              </p:cNvPr>
              <p:cNvSpPr txBox="1"/>
              <p:nvPr/>
            </p:nvSpPr>
            <p:spPr>
              <a:xfrm>
                <a:off x="330218" y="3503786"/>
                <a:ext cx="5640344" cy="887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atin typeface="+mj-lt"/>
                  </a:rPr>
                  <a:t>coarse track</a:t>
                </a:r>
                <a:r>
                  <a:rPr lang="ko-KR" altLang="en-US" sz="1200" dirty="0">
                    <a:latin typeface="+mj-lt"/>
                  </a:rPr>
                  <a:t>이전과 이후의 두 방향의 비디오 프레임으로 추적을 연장한다</a:t>
                </a:r>
                <a:r>
                  <a:rPr lang="en-US" altLang="ko-KR" sz="1200" dirty="0">
                    <a:latin typeface="+mj-lt"/>
                  </a:rPr>
                  <a:t>.</a:t>
                </a:r>
                <a:endParaRPr lang="ko-KR" altLang="en-US" sz="1200" dirty="0"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최소 샘플링 빈도</a:t>
                </a:r>
                <a:r>
                  <a:rPr lang="en-US" altLang="ko-KR" sz="12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j-lt"/>
                  </a:rPr>
                  <a:t>) parameter</a:t>
                </a:r>
                <a:r>
                  <a:rPr lang="ko-KR" altLang="en-US" sz="1200" dirty="0">
                    <a:latin typeface="+mj-lt"/>
                  </a:rPr>
                  <a:t>를 쿼리 계획 단계에서 설정하여 이진 검색을 중단하는 수준을 제한한다</a:t>
                </a:r>
                <a:r>
                  <a:rPr lang="en-US" altLang="ko-KR" sz="1200" dirty="0"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773171-8798-2AE5-B0CB-8881F554B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18" y="3503786"/>
                <a:ext cx="5640344" cy="887615"/>
              </a:xfrm>
              <a:prstGeom prst="rect">
                <a:avLst/>
              </a:prstGeom>
              <a:blipFill>
                <a:blip r:embed="rId4"/>
                <a:stretch>
                  <a:fillRect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6772C3-0FFC-B4A7-D26E-20489E13DBBC}"/>
              </a:ext>
            </a:extLst>
          </p:cNvPr>
          <p:cNvSpPr/>
          <p:nvPr/>
        </p:nvSpPr>
        <p:spPr>
          <a:xfrm>
            <a:off x="8006108" y="3280924"/>
            <a:ext cx="1980000" cy="21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j-lt"/>
              </a:rPr>
              <a:t>오차 줄이기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0D2DE6-9667-C5F7-FD1B-2476B61B39D5}"/>
                  </a:ext>
                </a:extLst>
              </p:cNvPr>
              <p:cNvSpPr txBox="1"/>
              <p:nvPr/>
            </p:nvSpPr>
            <p:spPr>
              <a:xfrm>
                <a:off x="6163804" y="3503786"/>
                <a:ext cx="5640344" cy="144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연속된 세 개의 </a:t>
                </a:r>
                <a:r>
                  <a:rPr lang="en-US" altLang="ko-KR" sz="1200" dirty="0">
                    <a:latin typeface="+mj-lt"/>
                  </a:rPr>
                  <a:t>detection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마</m:t>
                    </m:r>
                  </m:oMath>
                </a14:m>
                <a:r>
                  <a:rPr lang="ko-KR" altLang="en-US" sz="1200" dirty="0">
                    <a:latin typeface="+mj-lt"/>
                  </a:rPr>
                  <a:t>다 가속도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𝑎𝑐𝑐𝑒𝑙</m:t>
                    </m:r>
                    <m:d>
                      <m:d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200" dirty="0">
                    <a:latin typeface="+mj-lt"/>
                  </a:rPr>
                  <a:t>을 계산한다</a:t>
                </a:r>
                <a:r>
                  <a:rPr lang="en-US" altLang="ko-KR" sz="1200" dirty="0">
                    <a:latin typeface="+mj-lt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가속도가 </a:t>
                </a:r>
                <a:r>
                  <a:rPr lang="ko-KR" altLang="en-US" sz="1200" dirty="0" err="1">
                    <a:latin typeface="+mj-lt"/>
                  </a:rPr>
                  <a:t>임계값</a:t>
                </a:r>
                <a:r>
                  <a:rPr lang="ko-KR" altLang="en-US" sz="1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𝑎𝑐𝑐𝑒𝑙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j-lt"/>
                  </a:rPr>
                  <a:t>을 초과하는 경우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j-lt"/>
                  </a:rPr>
                  <a:t>와</a:t>
                </a:r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j-lt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j-lt"/>
                  </a:rPr>
                  <a:t> </a:t>
                </a:r>
                <a:r>
                  <a:rPr lang="ko-KR" altLang="en-US" sz="1200" dirty="0">
                    <a:latin typeface="+mj-lt"/>
                  </a:rPr>
                  <a:t>사이에 추가 </a:t>
                </a:r>
                <a:r>
                  <a:rPr lang="en-US" altLang="ko-KR" sz="1200" dirty="0">
                    <a:latin typeface="+mj-lt"/>
                  </a:rPr>
                  <a:t>object</a:t>
                </a:r>
                <a:r>
                  <a:rPr lang="ko-KR" altLang="en-US" sz="1200" dirty="0">
                    <a:latin typeface="+mj-lt"/>
                  </a:rPr>
                  <a:t>를 검출하기 위해 추가적인 비디오 프레임을 조사한다</a:t>
                </a:r>
                <a:r>
                  <a:rPr lang="en-US" altLang="ko-KR" sz="1200" dirty="0">
                    <a:latin typeface="+mj-lt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lt"/>
                  </a:rPr>
                  <a:t>그러면 연속된 </a:t>
                </a:r>
                <a:r>
                  <a:rPr lang="en-US" altLang="ko-KR" sz="1200" dirty="0">
                    <a:latin typeface="+mj-lt"/>
                  </a:rPr>
                  <a:t>detection</a:t>
                </a:r>
                <a:r>
                  <a:rPr lang="ko-KR" altLang="en-US" sz="1200" dirty="0">
                    <a:latin typeface="+mj-lt"/>
                  </a:rPr>
                  <a:t> 쌍 중 최대 가속도가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𝑎𝑐𝑐𝑒𝑙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j-lt"/>
                  </a:rPr>
                  <a:t>보다 작아진다</a:t>
                </a:r>
                <a:r>
                  <a:rPr lang="en-US" altLang="ko-KR" sz="1200" dirty="0"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0D2DE6-9667-C5F7-FD1B-2476B61B3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04" y="3503786"/>
                <a:ext cx="5640344" cy="1447448"/>
              </a:xfrm>
              <a:prstGeom prst="rect">
                <a:avLst/>
              </a:prstGeom>
              <a:blipFill>
                <a:blip r:embed="rId5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FE4CE78-21D5-376C-2E44-E7C0339F80D7}"/>
              </a:ext>
            </a:extLst>
          </p:cNvPr>
          <p:cNvSpPr/>
          <p:nvPr/>
        </p:nvSpPr>
        <p:spPr>
          <a:xfrm>
            <a:off x="801593" y="1653645"/>
            <a:ext cx="4619623" cy="2880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초기 추적경로에 대해 추가적인 감지를 찾아내야 하는 경우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741E54-711E-FD33-4FB8-CAE03BCAD064}"/>
              </a:ext>
            </a:extLst>
          </p:cNvPr>
          <p:cNvSpPr/>
          <p:nvPr/>
        </p:nvSpPr>
        <p:spPr>
          <a:xfrm>
            <a:off x="6737413" y="1653645"/>
            <a:ext cx="4517390" cy="2880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초기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추적경로가 더욱 세밀한 감지를 필요로 하는 경우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2816E0-64D5-93EE-DB98-5DC250A3031D}"/>
              </a:ext>
            </a:extLst>
          </p:cNvPr>
          <p:cNvSpPr txBox="1"/>
          <p:nvPr/>
        </p:nvSpPr>
        <p:spPr>
          <a:xfrm>
            <a:off x="262237" y="2207723"/>
            <a:ext cx="5765961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초기 추적결과에서 </a:t>
            </a:r>
            <a:r>
              <a:rPr lang="ko-KR" altLang="en-US" sz="1200" u="sng" dirty="0"/>
              <a:t>첫 번째 감지 이전</a:t>
            </a:r>
            <a:r>
              <a:rPr lang="ko-KR" altLang="en-US" sz="1200" dirty="0"/>
              <a:t>이나 </a:t>
            </a:r>
            <a:r>
              <a:rPr lang="ko-KR" altLang="en-US" sz="1200" u="sng" dirty="0"/>
              <a:t>마지막 감지 이후</a:t>
            </a:r>
            <a:r>
              <a:rPr lang="ko-KR" altLang="en-US" sz="1200" dirty="0"/>
              <a:t>에 누락된 부분이 있어 경로가 불완전한 경우</a:t>
            </a:r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AB4F2D-5887-0572-E7EF-EF2F7898A466}"/>
              </a:ext>
            </a:extLst>
          </p:cNvPr>
          <p:cNvSpPr txBox="1"/>
          <p:nvPr/>
        </p:nvSpPr>
        <p:spPr>
          <a:xfrm>
            <a:off x="6204224" y="2207723"/>
            <a:ext cx="5481530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초기 추적경로 감지에 선형보간 방법이 사용되어 </a:t>
            </a:r>
            <a:r>
              <a:rPr lang="ko-KR" altLang="en-US" sz="1200" dirty="0" err="1">
                <a:latin typeface="+mj-lt"/>
              </a:rPr>
              <a:t>보간오차</a:t>
            </a:r>
            <a:r>
              <a:rPr lang="ko-KR" altLang="en-US" sz="1200" dirty="0">
                <a:latin typeface="+mj-lt"/>
              </a:rPr>
              <a:t> 발생 우려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보간 오차를 줄이기 위해 </a:t>
            </a:r>
            <a:r>
              <a:rPr lang="ko-KR" altLang="en-US" sz="1200" u="sng" dirty="0">
                <a:latin typeface="+mj-lt"/>
              </a:rPr>
              <a:t>추가적인 비디오 프레임을 조사</a:t>
            </a:r>
            <a:r>
              <a:rPr lang="ko-KR" altLang="en-US" sz="1200" dirty="0">
                <a:latin typeface="+mj-lt"/>
              </a:rPr>
              <a:t>해야 한다</a:t>
            </a:r>
            <a:r>
              <a:rPr lang="en-US" altLang="ko-KR" sz="1200" dirty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17E970E-30E1-FADD-1027-A3119D817140}"/>
              </a:ext>
            </a:extLst>
          </p:cNvPr>
          <p:cNvCxnSpPr>
            <a:cxnSpLocks/>
          </p:cNvCxnSpPr>
          <p:nvPr/>
        </p:nvCxnSpPr>
        <p:spPr>
          <a:xfrm>
            <a:off x="6028198" y="1567974"/>
            <a:ext cx="0" cy="5018136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8FA1F4-839D-C04C-F927-F0D62D6F1764}"/>
              </a:ext>
            </a:extLst>
          </p:cNvPr>
          <p:cNvSpPr txBox="1"/>
          <p:nvPr/>
        </p:nvSpPr>
        <p:spPr>
          <a:xfrm>
            <a:off x="1323540" y="5904920"/>
            <a:ext cx="5458221" cy="8876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</a:rPr>
              <a:t>[</a:t>
            </a:r>
            <a:r>
              <a:rPr lang="ko-KR" altLang="en-US" sz="1200" dirty="0">
                <a:latin typeface="+mj-lt"/>
              </a:rPr>
              <a:t>그림</a:t>
            </a:r>
            <a:r>
              <a:rPr lang="en-US" altLang="ko-KR" sz="1200" dirty="0">
                <a:latin typeface="+mj-lt"/>
              </a:rPr>
              <a:t> 7] prefix-suffix </a:t>
            </a:r>
            <a:r>
              <a:rPr lang="ko-KR" altLang="en-US" sz="1200" dirty="0">
                <a:latin typeface="+mj-lt"/>
              </a:rPr>
              <a:t>방법의 이진검색과정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추적경로와 연관된 첫 번째와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마지막 </a:t>
            </a:r>
            <a:r>
              <a:rPr lang="ko-KR" altLang="en-US" sz="1200" dirty="0" err="1">
                <a:latin typeface="+mj-lt"/>
              </a:rPr>
              <a:t>감지값을</a:t>
            </a:r>
            <a:r>
              <a:rPr lang="ko-KR" altLang="en-US" sz="1200" dirty="0">
                <a:latin typeface="+mj-lt"/>
              </a:rPr>
              <a:t> 식별한다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검색 범위를 절반씩 </a:t>
            </a:r>
            <a:r>
              <a:rPr lang="ko-KR" altLang="en-US" sz="1200" dirty="0" err="1">
                <a:latin typeface="+mj-lt"/>
              </a:rPr>
              <a:t>줄여나가면서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목표값을</a:t>
            </a:r>
            <a:r>
              <a:rPr lang="ko-KR" altLang="en-US" sz="1200" dirty="0">
                <a:latin typeface="+mj-lt"/>
              </a:rPr>
              <a:t> 찾음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9256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3. Planning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2EDDC-21E9-72D0-6C23-DBB1E12446FB}"/>
              </a:ext>
            </a:extLst>
          </p:cNvPr>
          <p:cNvSpPr txBox="1"/>
          <p:nvPr/>
        </p:nvSpPr>
        <p:spPr>
          <a:xfrm>
            <a:off x="208021" y="-353977"/>
            <a:ext cx="1136809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객체가 움직이는 경로를 더 미세한 시간 간격으로 </a:t>
            </a:r>
            <a:r>
              <a:rPr lang="en-US" altLang="ko-KR" sz="1200" dirty="0"/>
              <a:t>track</a:t>
            </a:r>
            <a:r>
              <a:rPr lang="ko-KR" altLang="en-US" sz="1200" dirty="0"/>
              <a:t>의</a:t>
            </a:r>
            <a:r>
              <a:rPr lang="en-US" altLang="ko-KR" sz="1200" dirty="0"/>
              <a:t> detection</a:t>
            </a:r>
            <a:r>
              <a:rPr lang="ko-KR" altLang="en-US" sz="1200" dirty="0"/>
              <a:t>을 수집</a:t>
            </a:r>
            <a:r>
              <a:rPr lang="en-US" altLang="ko-KR" sz="1200" dirty="0"/>
              <a:t>,  </a:t>
            </a:r>
            <a:r>
              <a:rPr lang="ko-KR" altLang="en-US" sz="1200" dirty="0"/>
              <a:t>조건문이 정확하게 평가될 수 있는 </a:t>
            </a:r>
            <a:r>
              <a:rPr lang="en-US" altLang="ko-KR" sz="1200" dirty="0"/>
              <a:t>refined track</a:t>
            </a:r>
            <a:r>
              <a:rPr lang="ko-KR" altLang="en-US" sz="1200" dirty="0"/>
              <a:t>을 생성한다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2C111B9-A340-67C4-68FB-9FD6DB74F544}"/>
              </a:ext>
            </a:extLst>
          </p:cNvPr>
          <p:cNvSpPr/>
          <p:nvPr/>
        </p:nvSpPr>
        <p:spPr>
          <a:xfrm>
            <a:off x="5290297" y="1223715"/>
            <a:ext cx="1611406" cy="3600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Query Planner</a:t>
            </a:r>
            <a:endParaRPr lang="ko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D83C14-DD66-2669-63F1-E3929E0B80A3}"/>
              </a:ext>
            </a:extLst>
          </p:cNvPr>
          <p:cNvSpPr/>
          <p:nvPr/>
        </p:nvSpPr>
        <p:spPr>
          <a:xfrm>
            <a:off x="3668620" y="2130800"/>
            <a:ext cx="882937" cy="6876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+mj-lt"/>
              </a:rPr>
              <a:t>query</a:t>
            </a:r>
            <a:endParaRPr lang="ko-KR" altLang="en-US" sz="1200" b="1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C76E55-3B3A-29D4-5829-C1BBBC5158E2}"/>
                  </a:ext>
                </a:extLst>
              </p:cNvPr>
              <p:cNvSpPr txBox="1"/>
              <p:nvPr/>
            </p:nvSpPr>
            <p:spPr>
              <a:xfrm>
                <a:off x="5450107" y="1740629"/>
                <a:ext cx="4808385" cy="1467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객체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추적을 위한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minimum sampling framerate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Filtering method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의 조합</a:t>
                </a:r>
                <a:endParaRPr lang="en-US" altLang="ko-KR" sz="1200" dirty="0">
                  <a:solidFill>
                    <a:schemeClr val="tx1"/>
                  </a:solidFill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불확실한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matching output graph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를 언제 고려해야 하는지</a:t>
                </a:r>
                <a:endParaRPr lang="en-US" altLang="ko-KR" sz="1200" dirty="0">
                  <a:solidFill>
                    <a:schemeClr val="tx1"/>
                  </a:solidFill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값의 설정</a:t>
                </a:r>
                <a:endParaRPr lang="en-US" altLang="ko-KR" sz="1200" dirty="0">
                  <a:solidFill>
                    <a:schemeClr val="tx1"/>
                  </a:solidFill>
                  <a:latin typeface="+mj-lt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j-lt"/>
                  </a:rPr>
                  <a:t>Refinement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lt"/>
                  </a:rPr>
                  <a:t>방법의 조합</a:t>
                </a:r>
                <a:endParaRPr lang="en-US" altLang="ko-KR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C76E55-3B3A-29D4-5829-C1BBBC515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107" y="1740629"/>
                <a:ext cx="4808385" cy="1467966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E1B89BF-DE2F-83B3-18E0-0C6D194C1BE3}"/>
              </a:ext>
            </a:extLst>
          </p:cNvPr>
          <p:cNvSpPr/>
          <p:nvPr/>
        </p:nvSpPr>
        <p:spPr>
          <a:xfrm>
            <a:off x="4719742" y="2039926"/>
            <a:ext cx="592660" cy="869373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16C8D-D5F0-9C53-6DE8-FB7A96B1BD0E}"/>
                  </a:ext>
                </a:extLst>
              </p:cNvPr>
              <p:cNvSpPr txBox="1"/>
              <p:nvPr/>
            </p:nvSpPr>
            <p:spPr>
              <a:xfrm>
                <a:off x="697104" y="4465688"/>
                <a:ext cx="10732895" cy="338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목적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200" dirty="0">
                    <a:latin typeface="+mj-lt"/>
                  </a:rPr>
                  <a:t> </a:t>
                </a:r>
                <a:r>
                  <a:rPr lang="ko-KR" altLang="en-US" sz="1200" dirty="0">
                    <a:latin typeface="+mj-lt"/>
                  </a:rPr>
                  <a:t>사용자 지정 </a:t>
                </a:r>
                <a:r>
                  <a:rPr lang="ko-KR" altLang="en-US" sz="1200" u="sng" dirty="0">
                    <a:latin typeface="+mj-lt"/>
                  </a:rPr>
                  <a:t>정확도를 보장</a:t>
                </a:r>
                <a:r>
                  <a:rPr lang="ko-KR" altLang="en-US" sz="1200" dirty="0">
                    <a:latin typeface="+mj-lt"/>
                  </a:rPr>
                  <a:t>하면서 </a:t>
                </a:r>
                <a:r>
                  <a:rPr lang="en-US" altLang="ko-KR" sz="1200" dirty="0">
                    <a:latin typeface="+mj-lt"/>
                  </a:rPr>
                  <a:t>object detection</a:t>
                </a:r>
                <a:r>
                  <a:rPr lang="ko-KR" altLang="en-US" sz="1200" dirty="0">
                    <a:latin typeface="+mj-lt"/>
                  </a:rPr>
                  <a:t>에 사용할 </a:t>
                </a:r>
                <a:r>
                  <a:rPr lang="en-US" altLang="ko-KR" sz="1200" u="sng" dirty="0">
                    <a:latin typeface="+mj-lt"/>
                  </a:rPr>
                  <a:t>frame</a:t>
                </a:r>
                <a:r>
                  <a:rPr lang="ko-KR" altLang="en-US" sz="1200" u="sng" dirty="0">
                    <a:latin typeface="+mj-lt"/>
                  </a:rPr>
                  <a:t>수를 최소화</a:t>
                </a:r>
                <a:endParaRPr lang="en-US" altLang="ko-KR" sz="1200" u="sng" dirty="0">
                  <a:latin typeface="+mj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16C8D-D5F0-9C53-6DE8-FB7A96B1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04" y="4465688"/>
                <a:ext cx="10732895" cy="338298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048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4. datasets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2EDDC-21E9-72D0-6C23-DBB1E12446FB}"/>
              </a:ext>
            </a:extLst>
          </p:cNvPr>
          <p:cNvSpPr txBox="1"/>
          <p:nvPr/>
        </p:nvSpPr>
        <p:spPr>
          <a:xfrm>
            <a:off x="208021" y="-353977"/>
            <a:ext cx="1136809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객체가 움직이는 경로를 더 미세한 시간 간격으로 </a:t>
            </a:r>
            <a:r>
              <a:rPr lang="en-US" altLang="ko-KR" sz="1200" dirty="0"/>
              <a:t>track</a:t>
            </a:r>
            <a:r>
              <a:rPr lang="ko-KR" altLang="en-US" sz="1200" dirty="0"/>
              <a:t>의</a:t>
            </a:r>
            <a:r>
              <a:rPr lang="en-US" altLang="ko-KR" sz="1200" dirty="0"/>
              <a:t> detection</a:t>
            </a:r>
            <a:r>
              <a:rPr lang="ko-KR" altLang="en-US" sz="1200" dirty="0"/>
              <a:t>을 수집</a:t>
            </a:r>
            <a:r>
              <a:rPr lang="en-US" altLang="ko-KR" sz="1200" dirty="0"/>
              <a:t>,  </a:t>
            </a:r>
            <a:r>
              <a:rPr lang="ko-KR" altLang="en-US" sz="1200" dirty="0"/>
              <a:t>조건문이 정확하게 평가될 수 있는 </a:t>
            </a:r>
            <a:r>
              <a:rPr lang="en-US" altLang="ko-KR" sz="1200" dirty="0"/>
              <a:t>refined track</a:t>
            </a:r>
            <a:r>
              <a:rPr lang="ko-KR" altLang="en-US" sz="1200" dirty="0"/>
              <a:t>을 생성한다</a:t>
            </a:r>
            <a:endParaRPr lang="ko-KR" altLang="en-US" sz="1200" dirty="0">
              <a:latin typeface="+mj-lt"/>
            </a:endParaRPr>
          </a:p>
        </p:txBody>
      </p:sp>
      <p:pic>
        <p:nvPicPr>
          <p:cNvPr id="1026" name="Picture 2" descr="BDD100K">
            <a:extLst>
              <a:ext uri="{FF2B5EF4-FFF2-40B4-BE49-F238E27FC236}">
                <a16:creationId xmlns:a16="http://schemas.microsoft.com/office/drawing/2014/main" id="{8468EDA7-7137-7B34-255E-254E3DA6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514475"/>
            <a:ext cx="3990976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F1ADC-249B-866E-7533-E38376BD43C0}"/>
              </a:ext>
            </a:extLst>
          </p:cNvPr>
          <p:cNvSpPr txBox="1"/>
          <p:nvPr/>
        </p:nvSpPr>
        <p:spPr>
          <a:xfrm>
            <a:off x="866776" y="3508613"/>
            <a:ext cx="3486150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the Berkeley </a:t>
            </a:r>
            <a:r>
              <a:rPr lang="en-US" altLang="ko-KR" sz="1200" b="1" dirty="0" err="1"/>
              <a:t>DeepDrive</a:t>
            </a:r>
            <a:r>
              <a:rPr lang="en-US" altLang="ko-KR" sz="1200" b="1" dirty="0"/>
              <a:t> dataset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자동차 카메라로 찍은 </a:t>
            </a:r>
            <a:r>
              <a:rPr lang="en-US" altLang="ko-KR" sz="1200" dirty="0"/>
              <a:t>1100</a:t>
            </a:r>
            <a:r>
              <a:rPr lang="ko-KR" altLang="en-US" sz="1200" dirty="0"/>
              <a:t>시간 비디오 </a:t>
            </a:r>
          </a:p>
        </p:txBody>
      </p:sp>
      <p:pic>
        <p:nvPicPr>
          <p:cNvPr id="1028" name="Picture 4" descr="CitySim: A Drone-Based Vehicle Trajectory Dataset for Safety Oriented  Research and Digital Twins">
            <a:extLst>
              <a:ext uri="{FF2B5EF4-FFF2-40B4-BE49-F238E27FC236}">
                <a16:creationId xmlns:a16="http://schemas.microsoft.com/office/drawing/2014/main" id="{73D433CF-E50D-BC35-F4F0-6B78B770B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60" y="1514475"/>
            <a:ext cx="3734265" cy="198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AB63F0-CC77-8390-38E7-FCBA1548F98A}"/>
              </a:ext>
            </a:extLst>
          </p:cNvPr>
          <p:cNvSpPr txBox="1"/>
          <p:nvPr/>
        </p:nvSpPr>
        <p:spPr>
          <a:xfrm>
            <a:off x="6943260" y="3508613"/>
            <a:ext cx="3486150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UAV hovering dataset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헬리콥터로 찍은 도로분기점</a:t>
            </a:r>
            <a:r>
              <a:rPr lang="en-US" altLang="ko-KR" sz="1200" dirty="0"/>
              <a:t>. 2</a:t>
            </a:r>
            <a:r>
              <a:rPr lang="ko-KR" altLang="en-US" sz="1200" dirty="0"/>
              <a:t>시간 비디오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B6B6A-1128-5158-FB03-23B8DF3AA9BB}"/>
              </a:ext>
            </a:extLst>
          </p:cNvPr>
          <p:cNvSpPr txBox="1"/>
          <p:nvPr/>
        </p:nvSpPr>
        <p:spPr>
          <a:xfrm>
            <a:off x="866776" y="4214526"/>
            <a:ext cx="3486150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Tokyo, Warsaw traffic dataset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고정된 카메라로 찍은 각 </a:t>
            </a:r>
            <a:r>
              <a:rPr lang="en-US" altLang="ko-KR" sz="1200" dirty="0"/>
              <a:t>60</a:t>
            </a:r>
            <a:r>
              <a:rPr lang="ko-KR" altLang="en-US" sz="1200" dirty="0"/>
              <a:t>시간 비디오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60793-B9B1-A94B-C8BC-F4CC90003C81}"/>
              </a:ext>
            </a:extLst>
          </p:cNvPr>
          <p:cNvSpPr txBox="1"/>
          <p:nvPr/>
        </p:nvSpPr>
        <p:spPr>
          <a:xfrm>
            <a:off x="6495353" y="4214526"/>
            <a:ext cx="438196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/>
              <a:t>Resort hotel dataset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리조트에서 고정된 카메라로 찍은 보행자도로 비디오</a:t>
            </a:r>
            <a:r>
              <a:rPr lang="en-US" altLang="ko-KR" sz="1200" dirty="0"/>
              <a:t>. 60</a:t>
            </a:r>
            <a:r>
              <a:rPr lang="ko-KR" altLang="en-US" sz="1200" dirty="0"/>
              <a:t>시간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99AE3-3D97-4436-67E2-3C4F796B28BE}"/>
              </a:ext>
            </a:extLst>
          </p:cNvPr>
          <p:cNvSpPr txBox="1"/>
          <p:nvPr/>
        </p:nvSpPr>
        <p:spPr>
          <a:xfrm>
            <a:off x="697104" y="5180583"/>
            <a:ext cx="10732895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BDD</a:t>
            </a:r>
            <a:r>
              <a:rPr lang="ko-KR" altLang="en-US" sz="1200" dirty="0">
                <a:latin typeface="+mj-lt"/>
              </a:rPr>
              <a:t>를 제외한 데이터에서는 </a:t>
            </a:r>
            <a:r>
              <a:rPr lang="en-US" altLang="ko-KR" sz="1200" dirty="0">
                <a:latin typeface="+mj-lt"/>
              </a:rPr>
              <a:t>object </a:t>
            </a:r>
            <a:r>
              <a:rPr lang="ko-KR" altLang="en-US" sz="1200" dirty="0">
                <a:latin typeface="+mj-lt"/>
              </a:rPr>
              <a:t>의 </a:t>
            </a:r>
            <a:r>
              <a:rPr lang="en-US" altLang="ko-KR" sz="1200" dirty="0">
                <a:latin typeface="+mj-lt"/>
              </a:rPr>
              <a:t>bounding box</a:t>
            </a:r>
            <a:r>
              <a:rPr lang="ko-KR" altLang="en-US" sz="1200" dirty="0">
                <a:latin typeface="+mj-lt"/>
              </a:rPr>
              <a:t>를 수동으로 지정</a:t>
            </a:r>
            <a:r>
              <a:rPr lang="en-US" altLang="ko-KR" sz="1200" dirty="0">
                <a:latin typeface="+mj-lt"/>
              </a:rPr>
              <a:t>, YOLOYv3</a:t>
            </a:r>
            <a:r>
              <a:rPr lang="ko-KR" altLang="en-US" sz="1200" dirty="0">
                <a:latin typeface="+mj-lt"/>
              </a:rPr>
              <a:t>을 여러 개 학습하였음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UAV, Tokyo and Warsaw</a:t>
            </a:r>
            <a:r>
              <a:rPr lang="ko-KR" altLang="en-US" sz="1200" dirty="0">
                <a:latin typeface="+mj-lt"/>
              </a:rPr>
              <a:t>에서는 자동차를</a:t>
            </a:r>
            <a:r>
              <a:rPr lang="en-US" altLang="ko-KR" sz="1200" dirty="0">
                <a:latin typeface="+mj-lt"/>
              </a:rPr>
              <a:t>, BDD</a:t>
            </a:r>
            <a:r>
              <a:rPr lang="ko-KR" altLang="en-US" sz="1200" dirty="0">
                <a:latin typeface="+mj-lt"/>
              </a:rPr>
              <a:t>와 </a:t>
            </a:r>
            <a:r>
              <a:rPr lang="en-US" altLang="ko-KR" sz="1200" dirty="0">
                <a:latin typeface="+mj-lt"/>
              </a:rPr>
              <a:t>Resort</a:t>
            </a:r>
            <a:r>
              <a:rPr lang="ko-KR" altLang="en-US" sz="1200" dirty="0">
                <a:latin typeface="+mj-lt"/>
              </a:rPr>
              <a:t>에서는 보행자를 </a:t>
            </a:r>
            <a:r>
              <a:rPr lang="en-US" altLang="ko-KR" sz="1200" dirty="0">
                <a:latin typeface="+mj-lt"/>
              </a:rPr>
              <a:t>30%</a:t>
            </a:r>
            <a:r>
              <a:rPr lang="ko-KR" altLang="en-US" sz="1200" dirty="0">
                <a:latin typeface="+mj-lt"/>
              </a:rPr>
              <a:t>의 </a:t>
            </a:r>
            <a:r>
              <a:rPr lang="ko-KR" altLang="en-US" sz="1200" dirty="0" err="1">
                <a:latin typeface="+mj-lt"/>
              </a:rPr>
              <a:t>임계값으로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84428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BLAZEIT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system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FA4AA-0C44-7622-96A1-BEC9E78E75BA}"/>
              </a:ext>
            </a:extLst>
          </p:cNvPr>
          <p:cNvSpPr txBox="1"/>
          <p:nvPr/>
        </p:nvSpPr>
        <p:spPr>
          <a:xfrm>
            <a:off x="497710" y="2055708"/>
            <a:ext cx="5341188" cy="2249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비디오 쿼리의 유용성 및 계산문제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   → </a:t>
            </a:r>
            <a:r>
              <a:rPr lang="en-US" altLang="ko-KR" sz="1200" u="sng" dirty="0">
                <a:solidFill>
                  <a:srgbClr val="243434"/>
                </a:solidFill>
                <a:latin typeface="+mj-lt"/>
              </a:rPr>
              <a:t>FRAMEQL query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를 가능한 한 빨리 실행하도록 함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Aggregation and limit query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에 새로운 최적화 방법 도입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   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→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aggregation query: 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신경망 방법 도입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       limit query: </a:t>
            </a:r>
            <a:r>
              <a:rPr lang="ko-KR" altLang="en-US" sz="1200" dirty="0" err="1">
                <a:solidFill>
                  <a:srgbClr val="243434"/>
                </a:solidFill>
                <a:latin typeface="+mj-lt"/>
              </a:rPr>
              <a:t>검색법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 도입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endParaRPr lang="en-US" altLang="ko-KR" sz="1200" dirty="0">
              <a:solidFill>
                <a:srgbClr val="243434"/>
              </a:solidFill>
              <a:latin typeface="+mj-lt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96BA926-20BF-C0C7-85DD-9BE50964F91D}"/>
              </a:ext>
            </a:extLst>
          </p:cNvPr>
          <p:cNvSpPr/>
          <p:nvPr/>
        </p:nvSpPr>
        <p:spPr>
          <a:xfrm>
            <a:off x="2164096" y="1528607"/>
            <a:ext cx="2008415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BLAZEIT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A8995-F332-92EB-A1FC-71EAC55E8C17}"/>
              </a:ext>
            </a:extLst>
          </p:cNvPr>
          <p:cNvSpPr txBox="1"/>
          <p:nvPr/>
        </p:nvSpPr>
        <p:spPr>
          <a:xfrm>
            <a:off x="7368402" y="5648113"/>
            <a:ext cx="2052000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그림</a:t>
            </a:r>
            <a:r>
              <a:rPr lang="en-US" altLang="ko-KR" sz="1200" dirty="0"/>
              <a:t> 3] system overview</a:t>
            </a:r>
            <a:endParaRPr lang="ko-KR" altLang="en-US" sz="1200" dirty="0"/>
          </a:p>
        </p:txBody>
      </p:sp>
      <p:pic>
        <p:nvPicPr>
          <p:cNvPr id="4" name="Picture 2" descr="BlazeIt: Fast Exploratory Video Queries using Neural Networks | DeepAI">
            <a:extLst>
              <a:ext uri="{FF2B5EF4-FFF2-40B4-BE49-F238E27FC236}">
                <a16:creationId xmlns:a16="http://schemas.microsoft.com/office/drawing/2014/main" id="{5A6254C0-CDDB-B099-CA4F-6C98CFC95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94" r="76" b="1184"/>
          <a:stretch/>
        </p:blipFill>
        <p:spPr bwMode="auto">
          <a:xfrm>
            <a:off x="5094514" y="2230975"/>
            <a:ext cx="6599776" cy="3346483"/>
          </a:xfrm>
          <a:prstGeom prst="rect">
            <a:avLst/>
          </a:prstGeom>
          <a:noFill/>
          <a:ln>
            <a:solidFill>
              <a:srgbClr val="24343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579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5. Results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2EDDC-21E9-72D0-6C23-DBB1E12446FB}"/>
              </a:ext>
            </a:extLst>
          </p:cNvPr>
          <p:cNvSpPr txBox="1"/>
          <p:nvPr/>
        </p:nvSpPr>
        <p:spPr>
          <a:xfrm>
            <a:off x="208021" y="-353977"/>
            <a:ext cx="1136809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객체가 움직이는 경로를 더 미세한 시간 간격으로 </a:t>
            </a:r>
            <a:r>
              <a:rPr lang="en-US" altLang="ko-KR" sz="1200" dirty="0"/>
              <a:t>track</a:t>
            </a:r>
            <a:r>
              <a:rPr lang="ko-KR" altLang="en-US" sz="1200" dirty="0"/>
              <a:t>의</a:t>
            </a:r>
            <a:r>
              <a:rPr lang="en-US" altLang="ko-KR" sz="1200" dirty="0"/>
              <a:t> detection</a:t>
            </a:r>
            <a:r>
              <a:rPr lang="ko-KR" altLang="en-US" sz="1200" dirty="0"/>
              <a:t>을 수집</a:t>
            </a:r>
            <a:r>
              <a:rPr lang="en-US" altLang="ko-KR" sz="1200" dirty="0"/>
              <a:t>,  </a:t>
            </a:r>
            <a:r>
              <a:rPr lang="ko-KR" altLang="en-US" sz="1200" dirty="0"/>
              <a:t>조건문이 정확하게 평가될 수 있는 </a:t>
            </a:r>
            <a:r>
              <a:rPr lang="en-US" altLang="ko-KR" sz="1200" dirty="0"/>
              <a:t>refined track</a:t>
            </a:r>
            <a:r>
              <a:rPr lang="ko-KR" altLang="en-US" sz="1200" dirty="0"/>
              <a:t>을 생성한다</a:t>
            </a:r>
            <a:endParaRPr lang="ko-KR" altLang="en-US" sz="1200" dirty="0"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3016B8-23A3-EE14-B734-A070A8BF4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849" y="1112250"/>
            <a:ext cx="6987071" cy="3754734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3F8AF9-51BB-EE72-37B4-9FD5FF11E496}"/>
              </a:ext>
            </a:extLst>
          </p:cNvPr>
          <p:cNvSpPr txBox="1"/>
          <p:nvPr/>
        </p:nvSpPr>
        <p:spPr>
          <a:xfrm>
            <a:off x="415227" y="4912433"/>
            <a:ext cx="10732895" cy="1909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lt"/>
              </a:rPr>
              <a:t>Q1: UAV data</a:t>
            </a:r>
            <a:r>
              <a:rPr lang="ko-KR" altLang="en-US" sz="1000" dirty="0">
                <a:latin typeface="+mj-lt"/>
              </a:rPr>
              <a:t>에서 교차로에서 특정한 방향으로 움직이는 차량의 수를 식별하는 쿼리</a:t>
            </a:r>
            <a:endParaRPr lang="en-US" altLang="ko-KR" sz="10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lt"/>
              </a:rPr>
              <a:t>Q2: Tokyo data</a:t>
            </a:r>
            <a:r>
              <a:rPr lang="ko-KR" altLang="en-US" sz="1000" dirty="0">
                <a:latin typeface="+mj-lt"/>
              </a:rPr>
              <a:t>에서 교차로에서 특정한 방향으로 움직이는 차량의 수를 식별하는 쿼리</a:t>
            </a:r>
            <a:endParaRPr lang="en-US" altLang="ko-KR" sz="10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lt"/>
              </a:rPr>
              <a:t>Q3: Warsaw data</a:t>
            </a:r>
            <a:r>
              <a:rPr lang="ko-KR" altLang="en-US" sz="1000" dirty="0">
                <a:latin typeface="+mj-lt"/>
              </a:rPr>
              <a:t>에서 교차로에서 특정한 방향으로 움직이는 차량의 수를 식별하는 쿼리</a:t>
            </a:r>
            <a:endParaRPr lang="en-US" altLang="ko-KR" sz="10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lt"/>
              </a:rPr>
              <a:t>Q4: BDD data</a:t>
            </a:r>
            <a:r>
              <a:rPr lang="ko-KR" altLang="en-US" sz="1000" dirty="0">
                <a:latin typeface="+mj-lt"/>
              </a:rPr>
              <a:t>에서 카메라가 장착된 차량 앞에서 한쪽에서 다른 쪽으로 직접 건너는 보행자들의 트랙을 식별하는 쿼리</a:t>
            </a:r>
            <a:endParaRPr lang="en-US" altLang="ko-KR" sz="10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lt"/>
              </a:rPr>
              <a:t>Q5: Tokyo data</a:t>
            </a:r>
            <a:r>
              <a:rPr lang="ko-KR" altLang="en-US" sz="1000" dirty="0">
                <a:latin typeface="+mj-lt"/>
              </a:rPr>
              <a:t>에서 교차보도 중앙에서 차량이 정차하는 경우를 파악하는 쿼리 </a:t>
            </a:r>
            <a:r>
              <a:rPr lang="en-US" altLang="ko-KR" sz="1000" dirty="0">
                <a:latin typeface="+mj-lt"/>
              </a:rPr>
              <a:t>(15</a:t>
            </a:r>
            <a:r>
              <a:rPr lang="ko-KR" altLang="en-US" sz="1000" dirty="0">
                <a:latin typeface="+mj-lt"/>
              </a:rPr>
              <a:t>초 이상 정차한 차량을 선택</a:t>
            </a:r>
            <a:r>
              <a:rPr lang="en-US" altLang="ko-KR" sz="1000" dirty="0">
                <a:latin typeface="+mj-lt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lt"/>
              </a:rPr>
              <a:t>Q6: Resort data</a:t>
            </a:r>
            <a:r>
              <a:rPr lang="ko-KR" altLang="en-US" sz="1000" dirty="0">
                <a:latin typeface="+mj-lt"/>
              </a:rPr>
              <a:t>에서 조깅하는 사람들을 식별하는 쿼리 </a:t>
            </a:r>
            <a:r>
              <a:rPr lang="en-US" altLang="ko-KR" sz="1000" dirty="0">
                <a:latin typeface="+mj-lt"/>
              </a:rPr>
              <a:t>(</a:t>
            </a:r>
            <a:r>
              <a:rPr lang="ko-KR" altLang="en-US" sz="1000" dirty="0">
                <a:latin typeface="+mj-lt"/>
              </a:rPr>
              <a:t>평균속도가 </a:t>
            </a:r>
            <a:r>
              <a:rPr lang="en-US" altLang="ko-KR" sz="1000" dirty="0">
                <a:latin typeface="+mj-lt"/>
              </a:rPr>
              <a:t>15pixel/sec </a:t>
            </a:r>
            <a:r>
              <a:rPr lang="ko-KR" altLang="en-US" sz="1000" dirty="0">
                <a:latin typeface="+mj-lt"/>
              </a:rPr>
              <a:t>이상인 보행자</a:t>
            </a:r>
            <a:r>
              <a:rPr lang="en-US" altLang="ko-KR" sz="1000" dirty="0">
                <a:latin typeface="+mj-lt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lt"/>
              </a:rPr>
              <a:t>Q7: Warsaw data</a:t>
            </a:r>
            <a:r>
              <a:rPr lang="ko-KR" altLang="en-US" sz="1000" dirty="0">
                <a:latin typeface="+mj-lt"/>
              </a:rPr>
              <a:t>에서 교차로에서 급정거하는 경우를 식별하는 쿼리</a:t>
            </a:r>
            <a:endParaRPr lang="en-US" altLang="ko-KR" sz="1000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j-lt"/>
              </a:rPr>
              <a:t>Q8: Warsaw</a:t>
            </a:r>
            <a:r>
              <a:rPr lang="ko-KR" altLang="en-US" sz="1000" dirty="0">
                <a:latin typeface="+mj-lt"/>
              </a:rPr>
              <a:t>에서 빨간 신호등에서 우회전을 하는 차량을 파악하는 쿼리</a:t>
            </a:r>
            <a:endParaRPr lang="en-US" altLang="ko-KR" sz="1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D135C-472C-F741-4D88-9D212D323C91}"/>
              </a:ext>
            </a:extLst>
          </p:cNvPr>
          <p:cNvSpPr txBox="1"/>
          <p:nvPr/>
        </p:nvSpPr>
        <p:spPr>
          <a:xfrm>
            <a:off x="1359680" y="3152001"/>
            <a:ext cx="1295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ko-KR" altLang="en-US" dirty="0"/>
              <a:t>비디오 초당 </a:t>
            </a:r>
            <a:r>
              <a:rPr lang="en-US" altLang="ko-KR" dirty="0"/>
              <a:t>GPU </a:t>
            </a:r>
            <a:r>
              <a:rPr lang="ko-KR" altLang="en-US" dirty="0"/>
              <a:t>초 당 처리량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높을수록 빠름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5B93B-6838-EA80-7931-55286CCECA09}"/>
              </a:ext>
            </a:extLst>
          </p:cNvPr>
          <p:cNvSpPr txBox="1"/>
          <p:nvPr/>
        </p:nvSpPr>
        <p:spPr>
          <a:xfrm>
            <a:off x="3108667" y="4254501"/>
            <a:ext cx="736582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정확도</a:t>
            </a:r>
            <a:endParaRPr lang="en-US" altLang="ko-KR" sz="1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3749D-3908-7E51-0929-75BF3FB2DF5B}"/>
              </a:ext>
            </a:extLst>
          </p:cNvPr>
          <p:cNvSpPr txBox="1"/>
          <p:nvPr/>
        </p:nvSpPr>
        <p:spPr>
          <a:xfrm>
            <a:off x="2912919" y="2903892"/>
            <a:ext cx="1206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+mj-lt"/>
              </a:rPr>
              <a:t>초당프레임 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</a:rPr>
              <a:t>10fps~0.2fps</a:t>
            </a:r>
          </a:p>
        </p:txBody>
      </p:sp>
    </p:spTree>
    <p:extLst>
      <p:ext uri="{BB962C8B-B14F-4D97-AF65-F5344CB8AC3E}">
        <p14:creationId xmlns:p14="http://schemas.microsoft.com/office/powerpoint/2010/main" val="43671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BLAZEIT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system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3F987FB-FC1D-8548-3A58-AC93864A2C42}"/>
              </a:ext>
            </a:extLst>
          </p:cNvPr>
          <p:cNvSpPr/>
          <p:nvPr/>
        </p:nvSpPr>
        <p:spPr>
          <a:xfrm>
            <a:off x="2148497" y="1287362"/>
            <a:ext cx="2008415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Entity resolution</a:t>
            </a:r>
            <a:endParaRPr lang="ko-KR" altLang="en-US" sz="14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D43CD03-6D29-9C0E-A477-E6DDAD12EAB5}"/>
              </a:ext>
            </a:extLst>
          </p:cNvPr>
          <p:cNvCxnSpPr>
            <a:cxnSpLocks/>
          </p:cNvCxnSpPr>
          <p:nvPr/>
        </p:nvCxnSpPr>
        <p:spPr>
          <a:xfrm>
            <a:off x="6042139" y="1968717"/>
            <a:ext cx="0" cy="363600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96C8829-7D08-CD56-562A-3FA6A2BCDA07}"/>
              </a:ext>
            </a:extLst>
          </p:cNvPr>
          <p:cNvSpPr txBox="1"/>
          <p:nvPr/>
        </p:nvSpPr>
        <p:spPr>
          <a:xfrm>
            <a:off x="294511" y="1896054"/>
            <a:ext cx="5716389" cy="3726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243434"/>
                </a:solidFill>
                <a:latin typeface="+mj-lt"/>
              </a:rPr>
              <a:t>DB</a:t>
            </a:r>
            <a:r>
              <a:rPr lang="ko-KR" altLang="en-US" sz="1200" b="1" dirty="0">
                <a:solidFill>
                  <a:srgbClr val="243434"/>
                </a:solidFill>
                <a:latin typeface="+mj-lt"/>
              </a:rPr>
              <a:t>에서의 </a:t>
            </a:r>
            <a:r>
              <a:rPr lang="en-US" altLang="ko-KR" sz="1200" b="1" dirty="0">
                <a:solidFill>
                  <a:srgbClr val="243434"/>
                </a:solidFill>
                <a:latin typeface="+mj-lt"/>
              </a:rPr>
              <a:t>Entity resolution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   : 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데이터베이스에서 서로 다른 레코드들 간에 동일한 개체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(entity)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를 식별하고 결합하는 과정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(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중복제거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일관성 유지 등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).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243434"/>
                </a:solidFill>
                <a:latin typeface="+mj-lt"/>
              </a:rPr>
              <a:t>video object detection</a:t>
            </a:r>
            <a:r>
              <a:rPr lang="ko-KR" altLang="en-US" sz="1200" b="1" dirty="0">
                <a:solidFill>
                  <a:srgbClr val="243434"/>
                </a:solidFill>
                <a:latin typeface="+mj-lt"/>
              </a:rPr>
              <a:t>에서의 </a:t>
            </a:r>
            <a:r>
              <a:rPr lang="en-US" altLang="ko-KR" sz="1200" b="1" dirty="0">
                <a:solidFill>
                  <a:srgbClr val="243434"/>
                </a:solidFill>
                <a:latin typeface="+mj-lt"/>
              </a:rPr>
              <a:t>Entity resolution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   : 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영상에서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object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를 식별하고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object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의 </a:t>
            </a:r>
            <a:r>
              <a:rPr lang="en-US" altLang="ko-KR" sz="1200" u="sng" dirty="0">
                <a:solidFill>
                  <a:srgbClr val="243434"/>
                </a:solidFill>
                <a:latin typeface="+mj-lt"/>
              </a:rPr>
              <a:t>bounding box</a:t>
            </a:r>
            <a:r>
              <a:rPr lang="ko-KR" altLang="en-US" sz="1200" u="sng" dirty="0">
                <a:solidFill>
                  <a:srgbClr val="243434"/>
                </a:solidFill>
                <a:latin typeface="+mj-lt"/>
              </a:rPr>
              <a:t>를 그리는 과정</a:t>
            </a:r>
            <a:endParaRPr lang="en-US" altLang="ko-KR" sz="1200" u="sng" dirty="0">
              <a:solidFill>
                <a:srgbClr val="243434"/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     (object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의 정보 추출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).</a:t>
            </a:r>
          </a:p>
          <a:p>
            <a:pPr>
              <a:lnSpc>
                <a:spcPct val="200000"/>
              </a:lnSpc>
            </a:pP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두 개의 인접한 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frame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과 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box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를 사용하고 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box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가 동일한 개체에 해당하는 경우 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true.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FD2523-D29E-C549-67A1-0E701FB66886}"/>
              </a:ext>
            </a:extLst>
          </p:cNvPr>
          <p:cNvSpPr txBox="1"/>
          <p:nvPr/>
        </p:nvSpPr>
        <p:spPr>
          <a:xfrm>
            <a:off x="6096001" y="1896054"/>
            <a:ext cx="5734544" cy="3357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</a:rPr>
              <a:t>특화된 신경망은 </a:t>
            </a:r>
            <a:r>
              <a:rPr lang="ko-KR" altLang="en-US" sz="1200" u="sng" dirty="0">
                <a:solidFill>
                  <a:srgbClr val="243434"/>
                </a:solidFill>
              </a:rPr>
              <a:t>단순화된 작업</a:t>
            </a:r>
            <a:r>
              <a:rPr lang="ko-KR" altLang="en-US" sz="1200" dirty="0">
                <a:solidFill>
                  <a:srgbClr val="243434"/>
                </a:solidFill>
              </a:rPr>
              <a:t>에서 더 큰 신경망</a:t>
            </a:r>
            <a:r>
              <a:rPr lang="en-US" altLang="ko-KR" sz="1200" dirty="0">
                <a:solidFill>
                  <a:srgbClr val="243434"/>
                </a:solidFill>
              </a:rPr>
              <a:t>(</a:t>
            </a:r>
            <a:r>
              <a:rPr lang="ko-KR" altLang="en-US" sz="1200" dirty="0">
                <a:solidFill>
                  <a:srgbClr val="243434"/>
                </a:solidFill>
              </a:rPr>
              <a:t>예</a:t>
            </a:r>
            <a:r>
              <a:rPr lang="en-US" altLang="ko-KR" sz="1200" dirty="0">
                <a:solidFill>
                  <a:srgbClr val="243434"/>
                </a:solidFill>
              </a:rPr>
              <a:t>: Mask R-CNN)</a:t>
            </a:r>
            <a:r>
              <a:rPr lang="ko-KR" altLang="en-US" sz="1200" dirty="0">
                <a:solidFill>
                  <a:srgbClr val="243434"/>
                </a:solidFill>
              </a:rPr>
              <a:t>을 모방하는 신경망이다</a:t>
            </a:r>
            <a:r>
              <a:rPr lang="en-US" altLang="ko-KR" sz="1200" dirty="0">
                <a:solidFill>
                  <a:srgbClr val="243434"/>
                </a:solidFill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</a:rPr>
              <a:t>특화된 신경망을 </a:t>
            </a:r>
            <a:r>
              <a:rPr lang="en-US" altLang="ko-KR" sz="1200" dirty="0">
                <a:solidFill>
                  <a:srgbClr val="243434"/>
                </a:solidFill>
              </a:rPr>
              <a:t>proxy</a:t>
            </a:r>
            <a:r>
              <a:rPr lang="ko-KR" altLang="en-US" sz="1200" dirty="0">
                <a:solidFill>
                  <a:srgbClr val="243434"/>
                </a:solidFill>
              </a:rPr>
              <a:t> </a:t>
            </a:r>
            <a:r>
              <a:rPr lang="en-US" altLang="ko-KR" sz="1200" dirty="0">
                <a:solidFill>
                  <a:srgbClr val="243434"/>
                </a:solidFill>
              </a:rPr>
              <a:t>model</a:t>
            </a:r>
            <a:r>
              <a:rPr lang="ko-KR" altLang="en-US" sz="1200" dirty="0">
                <a:solidFill>
                  <a:srgbClr val="243434"/>
                </a:solidFill>
              </a:rPr>
              <a:t>로 사용하여 </a:t>
            </a:r>
            <a:r>
              <a:rPr lang="en-US" altLang="ko-KR" sz="1200" dirty="0">
                <a:solidFill>
                  <a:srgbClr val="243434"/>
                </a:solidFill>
              </a:rPr>
              <a:t>aggregation and limit query</a:t>
            </a:r>
            <a:r>
              <a:rPr lang="ko-KR" altLang="en-US" sz="1200" dirty="0">
                <a:solidFill>
                  <a:srgbClr val="243434"/>
                </a:solidFill>
              </a:rPr>
              <a:t>를 개선할 수 있다</a:t>
            </a:r>
            <a:r>
              <a:rPr lang="en-US" altLang="ko-KR" sz="1200" dirty="0">
                <a:solidFill>
                  <a:srgbClr val="243434"/>
                </a:solidFill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243434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3434"/>
                </a:solidFill>
              </a:rPr>
              <a:t>BLAZEIT</a:t>
            </a:r>
            <a:r>
              <a:rPr lang="ko-KR" altLang="en-US" sz="1200" dirty="0">
                <a:solidFill>
                  <a:srgbClr val="243434"/>
                </a:solidFill>
              </a:rPr>
              <a:t>에서는 </a:t>
            </a:r>
            <a:r>
              <a:rPr lang="ko-KR" altLang="en-US" sz="1200" dirty="0">
                <a:solidFill>
                  <a:srgbClr val="FF0000"/>
                </a:solidFill>
              </a:rPr>
              <a:t>소형 </a:t>
            </a:r>
            <a:r>
              <a:rPr lang="en-US" altLang="ko-KR" sz="1200" dirty="0" err="1">
                <a:solidFill>
                  <a:srgbClr val="FF0000"/>
                </a:solidFill>
              </a:rPr>
              <a:t>ResNet</a:t>
            </a:r>
            <a:r>
              <a:rPr lang="ko-KR" altLang="en-US" sz="1200" dirty="0">
                <a:solidFill>
                  <a:srgbClr val="FF0000"/>
                </a:solidFill>
              </a:rPr>
              <a:t>을 사용</a:t>
            </a:r>
            <a:r>
              <a:rPr lang="ko-KR" altLang="en-US" sz="1200" dirty="0">
                <a:solidFill>
                  <a:srgbClr val="243434"/>
                </a:solidFill>
              </a:rPr>
              <a:t>한다</a:t>
            </a:r>
            <a:r>
              <a:rPr lang="en-US" altLang="ko-KR" sz="1200" dirty="0">
                <a:solidFill>
                  <a:srgbClr val="243434"/>
                </a:solidFill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3434"/>
                </a:solidFill>
              </a:rPr>
              <a:t>Binary detection</a:t>
            </a:r>
            <a:r>
              <a:rPr lang="ko-KR" altLang="en-US" sz="1200" dirty="0">
                <a:solidFill>
                  <a:srgbClr val="243434"/>
                </a:solidFill>
              </a:rPr>
              <a:t>뿐만 아니라 </a:t>
            </a:r>
            <a:r>
              <a:rPr lang="en-US" altLang="ko-KR" sz="1200" dirty="0">
                <a:solidFill>
                  <a:srgbClr val="FF0000"/>
                </a:solidFill>
              </a:rPr>
              <a:t>multi-class detection</a:t>
            </a:r>
            <a:r>
              <a:rPr lang="ko-KR" altLang="en-US" sz="1200" dirty="0">
                <a:solidFill>
                  <a:srgbClr val="243434"/>
                </a:solidFill>
              </a:rPr>
              <a:t>도 할 수 있도록 확장</a:t>
            </a:r>
            <a:endParaRPr lang="en-US" altLang="ko-KR" sz="1200" dirty="0">
              <a:solidFill>
                <a:srgbClr val="243434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solidFill>
                  <a:srgbClr val="243434"/>
                </a:solidFill>
              </a:rPr>
              <a:t>Aggretation</a:t>
            </a:r>
            <a:r>
              <a:rPr lang="en-US" altLang="ko-KR" sz="1200" dirty="0">
                <a:solidFill>
                  <a:srgbClr val="243434"/>
                </a:solidFill>
              </a:rPr>
              <a:t> and limit query</a:t>
            </a:r>
            <a:r>
              <a:rPr lang="ko-KR" altLang="en-US" sz="1200" dirty="0">
                <a:solidFill>
                  <a:srgbClr val="243434"/>
                </a:solidFill>
              </a:rPr>
              <a:t>의 정확성을 위해 </a:t>
            </a:r>
            <a:r>
              <a:rPr lang="ko-KR" altLang="en-US" sz="1200" dirty="0">
                <a:solidFill>
                  <a:srgbClr val="FF0000"/>
                </a:solidFill>
              </a:rPr>
              <a:t>특화된 신경망의 결과에 통계적 방법</a:t>
            </a:r>
            <a:r>
              <a:rPr lang="ko-KR" altLang="en-US" sz="1200" dirty="0">
                <a:solidFill>
                  <a:srgbClr val="243434"/>
                </a:solidFill>
              </a:rPr>
              <a:t>을 적용</a:t>
            </a:r>
            <a:endParaRPr lang="en-US" altLang="ko-KR" sz="1200" dirty="0">
              <a:solidFill>
                <a:srgbClr val="243434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27F127D-3DEB-110B-D39F-257325ABAA23}"/>
              </a:ext>
            </a:extLst>
          </p:cNvPr>
          <p:cNvSpPr/>
          <p:nvPr/>
        </p:nvSpPr>
        <p:spPr>
          <a:xfrm>
            <a:off x="7427377" y="1287362"/>
            <a:ext cx="3071792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Specialized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neural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network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A44FB6-2167-C820-8127-28E95D9D3EA0}"/>
              </a:ext>
            </a:extLst>
          </p:cNvPr>
          <p:cNvSpPr txBox="1"/>
          <p:nvPr/>
        </p:nvSpPr>
        <p:spPr>
          <a:xfrm>
            <a:off x="615050" y="5871467"/>
            <a:ext cx="10880261" cy="8876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Proxy model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/>
              <a:t>실제 모델 대신 사용되는 작은 모델</a:t>
            </a:r>
            <a:r>
              <a:rPr lang="en-US" altLang="ko-KR" sz="1200" dirty="0"/>
              <a:t>. </a:t>
            </a:r>
            <a:r>
              <a:rPr lang="ko-KR" altLang="en-US" sz="1200" dirty="0"/>
              <a:t>적은 파라미터를 가지며 적은 계산을 필요로 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</a:t>
            </a:r>
            <a:r>
              <a:rPr lang="ko-KR" altLang="en-US" sz="1200" dirty="0"/>
              <a:t>빠른 추론속도와 낮은 </a:t>
            </a:r>
            <a:r>
              <a:rPr lang="en-US" altLang="ko-KR" sz="1200" dirty="0"/>
              <a:t>resource</a:t>
            </a:r>
            <a:r>
              <a:rPr lang="ko-KR" altLang="en-US" sz="1200" dirty="0"/>
              <a:t>를 요구하므로 실시간 응용 프로그램에서 유용하다</a:t>
            </a:r>
            <a:r>
              <a:rPr lang="en-US" altLang="ko-KR" sz="1200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CD53B8-9CE9-BAFF-75EE-E50D96B5A785}"/>
              </a:ext>
            </a:extLst>
          </p:cNvPr>
          <p:cNvSpPr txBox="1"/>
          <p:nvPr/>
        </p:nvSpPr>
        <p:spPr>
          <a:xfrm>
            <a:off x="517788" y="1247562"/>
            <a:ext cx="1175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243434"/>
                </a:solidFill>
                <a:latin typeface="+mj-lt"/>
              </a:rPr>
              <a:t>2.1) </a:t>
            </a:r>
            <a:r>
              <a:rPr lang="ko-KR" altLang="en-US" sz="1400" b="1" dirty="0">
                <a:solidFill>
                  <a:srgbClr val="243434"/>
                </a:solidFill>
                <a:latin typeface="+mj-lt"/>
              </a:rPr>
              <a:t>구성</a:t>
            </a:r>
            <a:endParaRPr lang="en-US" altLang="ko-KR" sz="14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949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BLAZEIT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system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1DA168-6A08-7E2E-C40E-3830BE698A7B}"/>
              </a:ext>
            </a:extLst>
          </p:cNvPr>
          <p:cNvSpPr txBox="1"/>
          <p:nvPr/>
        </p:nvSpPr>
        <p:spPr>
          <a:xfrm>
            <a:off x="330219" y="2026680"/>
            <a:ext cx="11426352" cy="188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lt"/>
              </a:rPr>
              <a:t>데이터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수집 시 신경망을 사용하여 </a:t>
            </a:r>
            <a:r>
              <a:rPr lang="en-US" altLang="ko-KR" sz="1200" dirty="0">
                <a:latin typeface="+mj-lt"/>
              </a:rPr>
              <a:t>video</a:t>
            </a:r>
            <a:r>
              <a:rPr lang="ko-KR" altLang="en-US" sz="1200" dirty="0">
                <a:latin typeface="+mj-lt"/>
              </a:rPr>
              <a:t>의 일부 프레임 샘플에서 객체를 감지하고 메타데이터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u="sng" dirty="0">
                <a:latin typeface="+mj-lt"/>
              </a:rPr>
              <a:t>추가정보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를 </a:t>
            </a:r>
            <a:r>
              <a:rPr lang="en-US" altLang="ko-KR" sz="1200" dirty="0">
                <a:latin typeface="+mj-lt"/>
              </a:rPr>
              <a:t>TMAS</a:t>
            </a:r>
            <a:r>
              <a:rPr lang="ko-KR" altLang="en-US" sz="1200" dirty="0">
                <a:latin typeface="+mj-lt"/>
              </a:rPr>
              <a:t>라고 하는 </a:t>
            </a:r>
            <a:r>
              <a:rPr lang="en-US" altLang="ko-KR" sz="1200" u="sng" dirty="0">
                <a:latin typeface="+mj-lt"/>
              </a:rPr>
              <a:t>FRAMEQL</a:t>
            </a:r>
            <a:r>
              <a:rPr lang="ko-KR" altLang="en-US" sz="1200" u="sng" dirty="0">
                <a:latin typeface="+mj-lt"/>
              </a:rPr>
              <a:t>의 </a:t>
            </a:r>
            <a:r>
              <a:rPr lang="ko-KR" altLang="en-US" sz="1200" u="sng" dirty="0" err="1">
                <a:latin typeface="+mj-lt"/>
              </a:rPr>
              <a:t>튜플로</a:t>
            </a:r>
            <a:r>
              <a:rPr lang="ko-KR" altLang="en-US" sz="1200" u="sng" dirty="0">
                <a:latin typeface="+mj-lt"/>
              </a:rPr>
              <a:t> 저장</a:t>
            </a:r>
            <a:r>
              <a:rPr lang="ko-KR" altLang="en-US" sz="1200" dirty="0">
                <a:latin typeface="+mj-lt"/>
              </a:rPr>
              <a:t>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j-lt"/>
              </a:rPr>
              <a:t>   (</a:t>
            </a:r>
            <a:r>
              <a:rPr lang="ko-KR" altLang="en-US" sz="1200" dirty="0">
                <a:latin typeface="+mj-lt"/>
              </a:rPr>
              <a:t>초기에 한번만 수행</a:t>
            </a:r>
            <a:r>
              <a:rPr lang="en-US" altLang="ko-KR" sz="1200" dirty="0">
                <a:latin typeface="+mj-lt"/>
              </a:rPr>
              <a:t>. </a:t>
            </a:r>
            <a:r>
              <a:rPr lang="ko-KR" altLang="en-US" sz="1200" dirty="0">
                <a:latin typeface="+mj-lt"/>
              </a:rPr>
              <a:t>새로운 데이터가 들어오면 사용함으로 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속도 향상</a:t>
            </a:r>
            <a:r>
              <a:rPr lang="en-US" altLang="ko-KR" sz="1200" dirty="0">
                <a:latin typeface="+mj-lt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BLAZEIT</a:t>
            </a:r>
            <a:r>
              <a:rPr lang="ko-KR" altLang="en-US" sz="1200" dirty="0">
                <a:latin typeface="+mj-lt"/>
              </a:rPr>
              <a:t>는 </a:t>
            </a:r>
            <a:r>
              <a:rPr lang="en-US" altLang="ko-KR" sz="1200" dirty="0">
                <a:latin typeface="+mj-lt"/>
              </a:rPr>
              <a:t>query</a:t>
            </a:r>
            <a:r>
              <a:rPr lang="ko-KR" altLang="en-US" sz="1200" dirty="0">
                <a:latin typeface="+mj-lt"/>
              </a:rPr>
              <a:t>문을 기반으로 </a:t>
            </a:r>
            <a:r>
              <a:rPr lang="en-US" altLang="ko-KR" sz="1200" dirty="0">
                <a:latin typeface="+mj-lt"/>
              </a:rPr>
              <a:t>proxy</a:t>
            </a:r>
            <a:r>
              <a:rPr lang="ko-KR" altLang="en-US" sz="1200" dirty="0">
                <a:latin typeface="+mj-lt"/>
              </a:rPr>
              <a:t> 모델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통계정보 사용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 및 필터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u="sng" dirty="0">
                <a:latin typeface="+mj-lt"/>
              </a:rPr>
              <a:t>조건을 만족</a:t>
            </a:r>
            <a:r>
              <a:rPr lang="ko-KR" altLang="en-US" sz="1200" dirty="0">
                <a:latin typeface="+mj-lt"/>
              </a:rPr>
              <a:t>하는 객체 감지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를 생성</a:t>
            </a:r>
            <a:endParaRPr lang="en-US" altLang="ko-KR" sz="12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j-lt"/>
              </a:rPr>
              <a:t>   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→ </a:t>
            </a:r>
            <a:r>
              <a:rPr lang="en-US" altLang="ko-KR" sz="1200" dirty="0">
                <a:latin typeface="+mj-lt"/>
              </a:rPr>
              <a:t>proxy</a:t>
            </a:r>
            <a:r>
              <a:rPr lang="ko-KR" altLang="en-US" sz="1200" dirty="0">
                <a:latin typeface="+mj-lt"/>
              </a:rPr>
              <a:t> 모델 또는 필터의 </a:t>
            </a:r>
            <a:r>
              <a:rPr lang="ko-KR" altLang="en-US" sz="1200" u="sng" dirty="0">
                <a:latin typeface="+mj-lt"/>
              </a:rPr>
              <a:t>오류율</a:t>
            </a:r>
            <a:r>
              <a:rPr lang="ko-KR" altLang="en-US" sz="1200" dirty="0">
                <a:latin typeface="+mj-lt"/>
              </a:rPr>
              <a:t>을 고려해야 한다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객체감지의 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정확도</a:t>
            </a:r>
            <a:r>
              <a:rPr lang="ko-KR" altLang="en-US" sz="1200" dirty="0">
                <a:latin typeface="+mj-lt"/>
              </a:rPr>
              <a:t>를 위함</a:t>
            </a:r>
            <a:r>
              <a:rPr lang="en-US" altLang="ko-KR" sz="1200" dirty="0">
                <a:latin typeface="+mj-lt"/>
              </a:rPr>
              <a:t>). </a:t>
            </a:r>
            <a:r>
              <a:rPr lang="ko-KR" altLang="en-US" sz="1200" dirty="0">
                <a:latin typeface="+mj-lt"/>
              </a:rPr>
              <a:t>오류율은 </a:t>
            </a:r>
            <a:r>
              <a:rPr lang="en-US" altLang="ko-KR" sz="1200" dirty="0">
                <a:latin typeface="+mj-lt"/>
              </a:rPr>
              <a:t>hold-out data</a:t>
            </a:r>
            <a:r>
              <a:rPr lang="ko-KR" altLang="en-US" sz="1200" dirty="0">
                <a:latin typeface="+mj-lt"/>
              </a:rPr>
              <a:t>에서 계산</a:t>
            </a:r>
            <a:endParaRPr lang="en-US" altLang="ko-KR" sz="1200" dirty="0"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lt"/>
              </a:rPr>
              <a:t>Limit query</a:t>
            </a:r>
            <a:r>
              <a:rPr lang="ko-KR" altLang="en-US" sz="1200" dirty="0">
                <a:latin typeface="+mj-lt"/>
              </a:rPr>
              <a:t>에 대해 </a:t>
            </a:r>
            <a:r>
              <a:rPr lang="en-US" altLang="ko-KR" sz="1200" dirty="0">
                <a:latin typeface="+mj-lt"/>
              </a:rPr>
              <a:t>false positive (</a:t>
            </a:r>
            <a:r>
              <a:rPr lang="ko-KR" altLang="en-US" sz="1200" dirty="0">
                <a:latin typeface="+mj-lt"/>
              </a:rPr>
              <a:t>물체가 없는데 있다고 나타남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가 없거나 최소화되도록 보장할 수 있다</a:t>
            </a:r>
            <a:r>
              <a:rPr lang="en-US" altLang="ko-KR" sz="1200" dirty="0">
                <a:latin typeface="+mj-lt"/>
              </a:rPr>
              <a:t>.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0CDBBAF-7C77-397C-22A0-57DADF181328}"/>
              </a:ext>
            </a:extLst>
          </p:cNvPr>
          <p:cNvSpPr/>
          <p:nvPr/>
        </p:nvSpPr>
        <p:spPr>
          <a:xfrm>
            <a:off x="3495899" y="1287362"/>
            <a:ext cx="5094970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Proxy model</a:t>
            </a:r>
            <a:r>
              <a:rPr lang="ko-KR" altLang="en-US" sz="1400" b="1" dirty="0"/>
              <a:t>과 </a:t>
            </a:r>
            <a:r>
              <a:rPr lang="en-US" altLang="ko-KR" sz="1400" b="1" dirty="0"/>
              <a:t>target-model annotated set (TMAS)</a:t>
            </a: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AA539-260F-4127-713B-D244A4B5D64B}"/>
              </a:ext>
            </a:extLst>
          </p:cNvPr>
          <p:cNvSpPr txBox="1"/>
          <p:nvPr/>
        </p:nvSpPr>
        <p:spPr>
          <a:xfrm>
            <a:off x="567870" y="6027066"/>
            <a:ext cx="10951029" cy="610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Target-model annotated set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학습을 위해 사용되는 데이터 세트의 주석이 포함되어 있는 파일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05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2. BLAZEIT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system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A0A84-99B6-D44C-F7BC-00AAAC9261A6}"/>
              </a:ext>
            </a:extLst>
          </p:cNvPr>
          <p:cNvSpPr txBox="1"/>
          <p:nvPr/>
        </p:nvSpPr>
        <p:spPr>
          <a:xfrm>
            <a:off x="517788" y="1247562"/>
            <a:ext cx="1175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243434"/>
                </a:solidFill>
                <a:latin typeface="+mj-lt"/>
              </a:rPr>
              <a:t>2.2) </a:t>
            </a:r>
            <a:r>
              <a:rPr lang="ko-KR" altLang="en-US" sz="1400" b="1" dirty="0">
                <a:solidFill>
                  <a:srgbClr val="243434"/>
                </a:solidFill>
                <a:latin typeface="+mj-lt"/>
              </a:rPr>
              <a:t>한계점</a:t>
            </a:r>
            <a:endParaRPr lang="en-US" altLang="ko-KR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89512-EA5F-AB19-EB4F-A6201441B86D}"/>
              </a:ext>
            </a:extLst>
          </p:cNvPr>
          <p:cNvSpPr txBox="1"/>
          <p:nvPr/>
        </p:nvSpPr>
        <p:spPr>
          <a:xfrm>
            <a:off x="294511" y="2157998"/>
            <a:ext cx="5796000" cy="77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시스템을 학습시키기 위해 필요한 학습데이터가 요구된다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다른 현대 시스템에도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TMAS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가 적용되어야 한다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F7694-D722-601D-16AD-C597CD904980}"/>
              </a:ext>
            </a:extLst>
          </p:cNvPr>
          <p:cNvSpPr txBox="1"/>
          <p:nvPr/>
        </p:nvSpPr>
        <p:spPr>
          <a:xfrm>
            <a:off x="6096001" y="2157998"/>
            <a:ext cx="5734544" cy="114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</a:rPr>
              <a:t>미리 정의된 클래스 외에는 인식하지 않는다</a:t>
            </a:r>
            <a:r>
              <a:rPr lang="en-US" altLang="ko-KR" sz="1200" dirty="0">
                <a:solidFill>
                  <a:srgbClr val="243434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rgbClr val="243434"/>
                </a:solidFill>
              </a:rPr>
              <a:t>예를 들어</a:t>
            </a:r>
            <a:r>
              <a:rPr lang="en-US" altLang="ko-KR" sz="1200" dirty="0">
                <a:solidFill>
                  <a:srgbClr val="243434"/>
                </a:solidFill>
              </a:rPr>
              <a:t>,</a:t>
            </a:r>
            <a:r>
              <a:rPr lang="ko-KR" altLang="en-US" sz="1200" dirty="0">
                <a:solidFill>
                  <a:srgbClr val="243434"/>
                </a:solidFill>
              </a:rPr>
              <a:t> 학습시킨 자동차는 인식할 수 있지만 학습시키지 않은 세단과 </a:t>
            </a:r>
            <a:r>
              <a:rPr lang="en-US" altLang="ko-KR" sz="1200" dirty="0">
                <a:solidFill>
                  <a:srgbClr val="243434"/>
                </a:solidFill>
              </a:rPr>
              <a:t>SUV</a:t>
            </a:r>
            <a:r>
              <a:rPr lang="ko-KR" altLang="en-US" sz="1200" dirty="0">
                <a:solidFill>
                  <a:srgbClr val="243434"/>
                </a:solidFill>
              </a:rPr>
              <a:t>는 구별할 수 없다</a:t>
            </a:r>
            <a:r>
              <a:rPr lang="en-US" altLang="ko-KR" sz="1200" dirty="0">
                <a:solidFill>
                  <a:srgbClr val="243434"/>
                </a:solidFill>
              </a:rPr>
              <a:t>.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E70374-F1B0-EF1F-A28B-6E53CF09C9AC}"/>
              </a:ext>
            </a:extLst>
          </p:cNvPr>
          <p:cNvSpPr/>
          <p:nvPr/>
        </p:nvSpPr>
        <p:spPr>
          <a:xfrm>
            <a:off x="7427377" y="1667382"/>
            <a:ext cx="3071792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Object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detection</a:t>
            </a:r>
            <a:endParaRPr lang="ko-KR" altLang="en-US" sz="14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B9DE9EB-8B1A-7073-3980-783527C9AB39}"/>
              </a:ext>
            </a:extLst>
          </p:cNvPr>
          <p:cNvSpPr/>
          <p:nvPr/>
        </p:nvSpPr>
        <p:spPr>
          <a:xfrm>
            <a:off x="680733" y="1667382"/>
            <a:ext cx="5094970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Proxy model</a:t>
            </a:r>
            <a:r>
              <a:rPr lang="ko-KR" altLang="en-US" sz="1400" b="1" dirty="0"/>
              <a:t>과 </a:t>
            </a:r>
            <a:r>
              <a:rPr lang="en-US" altLang="ko-KR" sz="1400" b="1" dirty="0"/>
              <a:t>target-model annotated set (TMAS)</a:t>
            </a:r>
            <a:endParaRPr lang="ko-KR" alt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013867-F847-4E06-173B-A2425CE43AAB}"/>
              </a:ext>
            </a:extLst>
          </p:cNvPr>
          <p:cNvSpPr txBox="1"/>
          <p:nvPr/>
        </p:nvSpPr>
        <p:spPr>
          <a:xfrm>
            <a:off x="294511" y="4289533"/>
            <a:ext cx="5796000" cy="188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배치분석설정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(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일괄적으로 처리되는 데이터셋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)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에서만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TMAS, sampling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이 가능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스트리밍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(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실시간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)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 설정에서도 분석이 가능하나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 model drift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가 발생할 수 있음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쿼리를 더 느리게 실행하지만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but, 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정확도에 영향을 미치지 않음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Model drift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를 완화하기 위해 새로운 데이터의 일부를 레이블링하고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drift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를 모니터링하거나 지속적으로 재훈련해야 함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2E9F76-FDF1-0138-3982-611B554C5B4E}"/>
              </a:ext>
            </a:extLst>
          </p:cNvPr>
          <p:cNvSpPr txBox="1"/>
          <p:nvPr/>
        </p:nvSpPr>
        <p:spPr>
          <a:xfrm>
            <a:off x="6096001" y="4289533"/>
            <a:ext cx="5734544" cy="188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3434"/>
                </a:solidFill>
              </a:rPr>
              <a:t>BLAZEIT</a:t>
            </a:r>
            <a:r>
              <a:rPr lang="ko-KR" altLang="en-US" sz="1200" dirty="0">
                <a:solidFill>
                  <a:srgbClr val="243434"/>
                </a:solidFill>
              </a:rPr>
              <a:t>의 프로토타입이 단일 서버에서 작동하도록 구현됨</a:t>
            </a:r>
            <a:endParaRPr lang="en-US" altLang="ko-KR" sz="1200" dirty="0">
              <a:solidFill>
                <a:srgbClr val="243434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</a:rPr>
              <a:t>데이터 처리 과정은 병렬처리가 가능하므로 여러 대의 서버에서 처리하도록 확장이 가능하다</a:t>
            </a:r>
            <a:r>
              <a:rPr lang="en-US" altLang="ko-KR" sz="1200" dirty="0">
                <a:solidFill>
                  <a:srgbClr val="243434"/>
                </a:solidFill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</a:rPr>
              <a:t>이러한 방식은 대규모데이터를 처리할 때 작업비용이 증가할 수 있다는 단점이 있다</a:t>
            </a:r>
            <a:r>
              <a:rPr lang="en-US" altLang="ko-KR" sz="1200" dirty="0">
                <a:solidFill>
                  <a:srgbClr val="243434"/>
                </a:solidFill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6E37BF7-2C79-AAA0-808E-61E863F31340}"/>
              </a:ext>
            </a:extLst>
          </p:cNvPr>
          <p:cNvSpPr/>
          <p:nvPr/>
        </p:nvSpPr>
        <p:spPr>
          <a:xfrm>
            <a:off x="7427377" y="3726347"/>
            <a:ext cx="3071792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Scale out</a:t>
            </a:r>
            <a:endParaRPr lang="ko-KR" altLang="en-US" sz="1400" b="1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BBC31D6-08EA-893C-FF5A-E3897A0CC67C}"/>
              </a:ext>
            </a:extLst>
          </p:cNvPr>
          <p:cNvSpPr/>
          <p:nvPr/>
        </p:nvSpPr>
        <p:spPr>
          <a:xfrm>
            <a:off x="680733" y="3726347"/>
            <a:ext cx="5094970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Model drift</a:t>
            </a:r>
            <a:endParaRPr lang="ko-KR" altLang="en-US" sz="1400" b="1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86E5A7B-1E75-EC98-349F-3A5E02970C1E}"/>
              </a:ext>
            </a:extLst>
          </p:cNvPr>
          <p:cNvCxnSpPr>
            <a:cxnSpLocks/>
          </p:cNvCxnSpPr>
          <p:nvPr/>
        </p:nvCxnSpPr>
        <p:spPr>
          <a:xfrm>
            <a:off x="6042139" y="1667382"/>
            <a:ext cx="0" cy="466084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E93A517-532D-D1E5-4162-64DAC54E011D}"/>
              </a:ext>
            </a:extLst>
          </p:cNvPr>
          <p:cNvCxnSpPr>
            <a:cxnSpLocks/>
          </p:cNvCxnSpPr>
          <p:nvPr/>
        </p:nvCxnSpPr>
        <p:spPr>
          <a:xfrm>
            <a:off x="517788" y="3541491"/>
            <a:ext cx="10993479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2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3. FRAMEQL: Expressing Complex Visual Queries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FA4AA-0C44-7622-96A1-BEC9E78E75BA}"/>
              </a:ext>
            </a:extLst>
          </p:cNvPr>
          <p:cNvSpPr txBox="1"/>
          <p:nvPr/>
        </p:nvSpPr>
        <p:spPr>
          <a:xfrm>
            <a:off x="497709" y="1765421"/>
            <a:ext cx="11244347" cy="151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BLAZEIT</a:t>
            </a:r>
            <a:r>
              <a:rPr lang="ko-KR" altLang="en-US" sz="1200" dirty="0"/>
              <a:t>에서 적용하는 </a:t>
            </a:r>
            <a:r>
              <a:rPr lang="en-US" altLang="ko-KR" sz="1200" dirty="0"/>
              <a:t>query </a:t>
            </a:r>
            <a:r>
              <a:rPr lang="ko-KR" altLang="en-US" sz="1200" dirty="0"/>
              <a:t>언어로 비디오 분석을 할 수 있도록 만들어진 </a:t>
            </a:r>
            <a:r>
              <a:rPr lang="en-US" altLang="ko-KR" sz="1200" dirty="0"/>
              <a:t>SQL</a:t>
            </a:r>
            <a:r>
              <a:rPr lang="ko-KR" altLang="en-US" sz="1200" dirty="0"/>
              <a:t>언어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Aggregation and limit query</a:t>
            </a:r>
            <a:r>
              <a:rPr lang="ko-KR" altLang="en-US" sz="1200" dirty="0"/>
              <a:t>를 포함한</a:t>
            </a:r>
            <a:r>
              <a:rPr lang="en-US" altLang="ko-KR" sz="1200" dirty="0"/>
              <a:t> </a:t>
            </a:r>
            <a:r>
              <a:rPr lang="ko-KR" altLang="en-US" sz="1200" dirty="0"/>
              <a:t>새로운 </a:t>
            </a:r>
            <a:r>
              <a:rPr lang="en-US" altLang="ko-KR" sz="1200" dirty="0"/>
              <a:t>query</a:t>
            </a:r>
            <a:r>
              <a:rPr lang="ko-KR" altLang="en-US" sz="1200" dirty="0"/>
              <a:t>문</a:t>
            </a: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ko-KR" altLang="en-US" sz="1200" dirty="0" err="1"/>
              <a:t>튜플은</a:t>
            </a:r>
            <a:r>
              <a:rPr lang="ko-KR" altLang="en-US" sz="1200" dirty="0"/>
              <a:t> 프레임 내 </a:t>
            </a:r>
            <a:r>
              <a:rPr lang="en-US" altLang="ko-KR" sz="1200" dirty="0"/>
              <a:t>1</a:t>
            </a:r>
            <a:r>
              <a:rPr lang="ko-KR" altLang="en-US" sz="1200" dirty="0"/>
              <a:t>개 </a:t>
            </a:r>
            <a:r>
              <a:rPr lang="en-US" altLang="ko-KR" sz="1200" dirty="0"/>
              <a:t>object</a:t>
            </a:r>
            <a:r>
              <a:rPr lang="ko-KR" altLang="en-US" sz="1200" dirty="0"/>
              <a:t>에 해당한다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BLAZEIT</a:t>
            </a:r>
            <a:r>
              <a:rPr lang="ko-KR" altLang="en-US" sz="1200" dirty="0"/>
              <a:t>는 </a:t>
            </a:r>
            <a:r>
              <a:rPr lang="en-US" altLang="ko-KR" sz="1200" dirty="0"/>
              <a:t>Aggregation and limit query</a:t>
            </a:r>
            <a:r>
              <a:rPr lang="ko-KR" altLang="en-US" sz="1200" dirty="0"/>
              <a:t>를 최적화하면서 정확도를 보장하고자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이때 </a:t>
            </a:r>
            <a:r>
              <a:rPr lang="en-US" altLang="ko-KR" sz="1200" dirty="0"/>
              <a:t>object detection</a:t>
            </a:r>
            <a:r>
              <a:rPr lang="ko-KR" altLang="en-US" sz="1200" dirty="0"/>
              <a:t>을 위한 </a:t>
            </a:r>
            <a:r>
              <a:rPr lang="ko-KR" altLang="en-US" sz="1200" u="sng" dirty="0">
                <a:solidFill>
                  <a:srgbClr val="FF0000"/>
                </a:solidFill>
              </a:rPr>
              <a:t>신경망을 가능한 적게 호출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96BA926-20BF-C0C7-85DD-9BE50964F91D}"/>
              </a:ext>
            </a:extLst>
          </p:cNvPr>
          <p:cNvSpPr/>
          <p:nvPr/>
        </p:nvSpPr>
        <p:spPr>
          <a:xfrm>
            <a:off x="4741153" y="1238320"/>
            <a:ext cx="2008415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FRAMEQL</a:t>
            </a:r>
            <a:endParaRPr lang="ko-KR" altLang="en-US" sz="14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A63267-4E90-FCFA-2DF4-725A9F33C5AC}"/>
              </a:ext>
            </a:extLst>
          </p:cNvPr>
          <p:cNvCxnSpPr>
            <a:cxnSpLocks/>
          </p:cNvCxnSpPr>
          <p:nvPr/>
        </p:nvCxnSpPr>
        <p:spPr>
          <a:xfrm flipH="1" flipV="1">
            <a:off x="6444608" y="5672133"/>
            <a:ext cx="3528000" cy="100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289772-A45F-6BCF-78A2-C8CED950A6AC}"/>
              </a:ext>
            </a:extLst>
          </p:cNvPr>
          <p:cNvSpPr txBox="1"/>
          <p:nvPr/>
        </p:nvSpPr>
        <p:spPr>
          <a:xfrm>
            <a:off x="1177102" y="3549297"/>
            <a:ext cx="4243443" cy="887615"/>
          </a:xfrm>
          <a:prstGeom prst="rect">
            <a:avLst/>
          </a:prstGeom>
          <a:noFill/>
          <a:ln>
            <a:solidFill>
              <a:srgbClr val="243434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43434"/>
                </a:solidFill>
              </a:rPr>
              <a:t>적용 예시</a:t>
            </a:r>
            <a:r>
              <a:rPr lang="en-US" altLang="ko-KR" sz="1200" b="1" dirty="0">
                <a:solidFill>
                  <a:srgbClr val="243434"/>
                </a:solidFill>
              </a:rPr>
              <a:t>: </a:t>
            </a:r>
            <a:r>
              <a:rPr lang="ko-KR" altLang="en-US" sz="1200" b="1" dirty="0">
                <a:solidFill>
                  <a:srgbClr val="243434"/>
                </a:solidFill>
              </a:rPr>
              <a:t>도시 계획 시나리오</a:t>
            </a:r>
            <a:endParaRPr lang="en-US" altLang="ko-KR" sz="1200" b="1" dirty="0">
              <a:solidFill>
                <a:srgbClr val="24343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1) </a:t>
            </a:r>
            <a:r>
              <a:rPr lang="ko-KR" altLang="en-US" sz="1200" dirty="0">
                <a:solidFill>
                  <a:srgbClr val="FF0000"/>
                </a:solidFill>
              </a:rPr>
              <a:t>최소 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대의 버스와 최소 </a:t>
            </a:r>
            <a:r>
              <a:rPr lang="en-US" altLang="ko-KR" sz="1200" dirty="0">
                <a:solidFill>
                  <a:srgbClr val="FF0000"/>
                </a:solidFill>
              </a:rPr>
              <a:t>5</a:t>
            </a:r>
            <a:r>
              <a:rPr lang="ko-KR" altLang="en-US" sz="1200" dirty="0">
                <a:solidFill>
                  <a:srgbClr val="FF0000"/>
                </a:solidFill>
              </a:rPr>
              <a:t>대의 자동차 클립</a:t>
            </a:r>
            <a:r>
              <a:rPr lang="ko-KR" altLang="en-US" sz="1200" dirty="0">
                <a:solidFill>
                  <a:srgbClr val="243434"/>
                </a:solidFill>
              </a:rPr>
              <a:t>을 찾는다</a:t>
            </a:r>
            <a:r>
              <a:rPr lang="en-US" altLang="ko-KR" sz="1200" dirty="0">
                <a:solidFill>
                  <a:srgbClr val="243434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43434"/>
                </a:solidFill>
              </a:rPr>
              <a:t>2) </a:t>
            </a:r>
            <a:r>
              <a:rPr lang="ko-KR" altLang="en-US" sz="1200" dirty="0">
                <a:solidFill>
                  <a:srgbClr val="FF0000"/>
                </a:solidFill>
              </a:rPr>
              <a:t>빨간색 버스</a:t>
            </a:r>
            <a:r>
              <a:rPr lang="ko-KR" altLang="en-US" sz="1200" dirty="0">
                <a:solidFill>
                  <a:srgbClr val="243434"/>
                </a:solidFill>
              </a:rPr>
              <a:t>를 찾는다</a:t>
            </a:r>
            <a:r>
              <a:rPr lang="en-US" altLang="ko-KR" sz="1200" dirty="0">
                <a:solidFill>
                  <a:srgbClr val="243434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8BE19-E21C-259D-8D49-6D133E42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22" y="4025446"/>
            <a:ext cx="4841866" cy="2520000"/>
          </a:xfrm>
          <a:prstGeom prst="rect">
            <a:avLst/>
          </a:prstGeom>
          <a:ln>
            <a:solidFill>
              <a:srgbClr val="243434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F46A69-4071-EE56-0C7A-59F7B5833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62" y="4769714"/>
            <a:ext cx="4581525" cy="1847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0830B-16BF-E2AB-FA8A-140ED3B54CE6}"/>
              </a:ext>
            </a:extLst>
          </p:cNvPr>
          <p:cNvSpPr txBox="1"/>
          <p:nvPr/>
        </p:nvSpPr>
        <p:spPr>
          <a:xfrm>
            <a:off x="6624188" y="5071631"/>
            <a:ext cx="648000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</a:rPr>
              <a:t>비디오</a:t>
            </a:r>
            <a:r>
              <a:rPr lang="en-US" altLang="ko-KR" sz="900" b="1" dirty="0">
                <a:solidFill>
                  <a:srgbClr val="FF0000"/>
                </a:solidFill>
              </a:rPr>
              <a:t>)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4F783-C75B-7B7B-B221-0E52C2FDEC9D}"/>
              </a:ext>
            </a:extLst>
          </p:cNvPr>
          <p:cNvSpPr txBox="1"/>
          <p:nvPr/>
        </p:nvSpPr>
        <p:spPr>
          <a:xfrm>
            <a:off x="7511302" y="5303773"/>
            <a:ext cx="648000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</a:rPr>
              <a:t>조건</a:t>
            </a:r>
            <a:r>
              <a:rPr lang="en-US" altLang="ko-KR" sz="9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F8581-D54D-9367-1387-7E7770B064B9}"/>
              </a:ext>
            </a:extLst>
          </p:cNvPr>
          <p:cNvSpPr txBox="1"/>
          <p:nvPr/>
        </p:nvSpPr>
        <p:spPr>
          <a:xfrm>
            <a:off x="5887180" y="5597541"/>
            <a:ext cx="181397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</a:rPr>
              <a:t>오차</a:t>
            </a:r>
            <a:r>
              <a:rPr lang="en-US" altLang="ko-KR" sz="900" b="1" dirty="0">
                <a:solidFill>
                  <a:srgbClr val="FF0000"/>
                </a:solidFill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</a:rPr>
              <a:t>최소 </a:t>
            </a:r>
            <a:r>
              <a:rPr lang="ko-KR" altLang="en-US" sz="900" b="1" dirty="0" err="1">
                <a:solidFill>
                  <a:srgbClr val="FF0000"/>
                </a:solidFill>
              </a:rPr>
              <a:t>떨어져있을</a:t>
            </a:r>
            <a:r>
              <a:rPr lang="ko-KR" altLang="en-US" sz="900" b="1" dirty="0">
                <a:solidFill>
                  <a:srgbClr val="FF0000"/>
                </a:solidFill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</a:rPr>
              <a:t>gap)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D12B2-12C6-5A6B-29A8-B1C2A0C94806}"/>
              </a:ext>
            </a:extLst>
          </p:cNvPr>
          <p:cNvSpPr txBox="1"/>
          <p:nvPr/>
        </p:nvSpPr>
        <p:spPr>
          <a:xfrm>
            <a:off x="6864631" y="4934991"/>
            <a:ext cx="648000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FF0000"/>
                </a:solidFill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</a:rPr>
              <a:t>시간</a:t>
            </a:r>
            <a:r>
              <a:rPr lang="en-US" altLang="ko-KR" sz="900" b="1" dirty="0">
                <a:solidFill>
                  <a:srgbClr val="FF0000"/>
                </a:solidFill>
              </a:rPr>
              <a:t>)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E071A2-04AE-F693-D923-7AEC381B6EE0}"/>
              </a:ext>
            </a:extLst>
          </p:cNvPr>
          <p:cNvSpPr/>
          <p:nvPr/>
        </p:nvSpPr>
        <p:spPr>
          <a:xfrm>
            <a:off x="1257300" y="5843752"/>
            <a:ext cx="3606800" cy="36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58507-556F-55A2-D204-1986E415EB9B}"/>
              </a:ext>
            </a:extLst>
          </p:cNvPr>
          <p:cNvSpPr txBox="1"/>
          <p:nvPr/>
        </p:nvSpPr>
        <p:spPr>
          <a:xfrm>
            <a:off x="2244227" y="6496469"/>
            <a:ext cx="2052000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그림</a:t>
            </a:r>
            <a:r>
              <a:rPr lang="en-US" altLang="ko-KR" sz="1200" dirty="0"/>
              <a:t> 4]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6D5DB4-B448-8207-C7F4-0C8BD37D3949}"/>
              </a:ext>
            </a:extLst>
          </p:cNvPr>
          <p:cNvSpPr txBox="1"/>
          <p:nvPr/>
        </p:nvSpPr>
        <p:spPr>
          <a:xfrm>
            <a:off x="7414096" y="6496469"/>
            <a:ext cx="2052000" cy="3336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그림</a:t>
            </a:r>
            <a:r>
              <a:rPr lang="en-US" altLang="ko-KR" sz="1200" dirty="0"/>
              <a:t> 5]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1873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3. FRAMEQL: Expressing Complex Visual Queries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96BA926-20BF-C0C7-85DD-9BE50964F91D}"/>
              </a:ext>
            </a:extLst>
          </p:cNvPr>
          <p:cNvSpPr/>
          <p:nvPr/>
        </p:nvSpPr>
        <p:spPr>
          <a:xfrm>
            <a:off x="4382440" y="1238320"/>
            <a:ext cx="3096561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SQL</a:t>
            </a:r>
            <a:r>
              <a:rPr lang="ko-KR" altLang="en-US" sz="1400" b="1" dirty="0"/>
              <a:t>의 확장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구문 추가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1EAFF-4AE6-F3B0-1EE6-870C09254E5E}"/>
              </a:ext>
            </a:extLst>
          </p:cNvPr>
          <p:cNvSpPr txBox="1"/>
          <p:nvPr/>
        </p:nvSpPr>
        <p:spPr>
          <a:xfrm>
            <a:off x="292101" y="1753832"/>
            <a:ext cx="11633199" cy="2272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rgbClr val="243434"/>
                </a:solidFill>
              </a:defRPr>
            </a:lvl1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GAP, ERROR: </a:t>
            </a:r>
            <a:r>
              <a:rPr lang="ko-KR" altLang="en-US" dirty="0">
                <a:solidFill>
                  <a:srgbClr val="243434"/>
                </a:solidFill>
              </a:rPr>
              <a:t>오차 </a:t>
            </a:r>
            <a:r>
              <a:rPr lang="ko-KR" altLang="en-US" dirty="0"/>
              <a:t>허용을 지정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b="0" dirty="0"/>
              <a:t>사용자가 </a:t>
            </a:r>
            <a:r>
              <a:rPr lang="en-US" altLang="ko-KR" b="0" dirty="0"/>
              <a:t>timestamp</a:t>
            </a:r>
            <a:r>
              <a:rPr lang="ko-KR" altLang="en-US" b="0" dirty="0"/>
              <a:t>를 선택할 때 </a:t>
            </a:r>
            <a:r>
              <a:rPr lang="en-US" altLang="ko-KR" b="0" dirty="0"/>
              <a:t>GAP </a:t>
            </a:r>
            <a:r>
              <a:rPr lang="ko-KR" altLang="en-US" b="0" dirty="0"/>
              <a:t>키워드는 반환된 프레임이 최소한 </a:t>
            </a:r>
            <a:r>
              <a:rPr lang="en-US" altLang="ko-KR" b="0" dirty="0"/>
              <a:t>GAP </a:t>
            </a:r>
            <a:r>
              <a:rPr lang="ko-KR" altLang="en-US" b="0" dirty="0"/>
              <a:t>프레임 떨어져 있도록 한다</a:t>
            </a:r>
            <a:r>
              <a:rPr lang="en-US" altLang="ko-KR" b="0" dirty="0"/>
              <a:t>. </a:t>
            </a:r>
          </a:p>
          <a:p>
            <a:r>
              <a:rPr lang="en-US" altLang="ko-KR" b="0" dirty="0"/>
              <a:t>Ex)</a:t>
            </a:r>
            <a:r>
              <a:rPr lang="ko-KR" altLang="en-US" b="0" dirty="0"/>
              <a:t> 사건이 포함된 </a:t>
            </a:r>
            <a:r>
              <a:rPr lang="en-US" altLang="ko-KR" b="0" dirty="0"/>
              <a:t>10</a:t>
            </a:r>
            <a:r>
              <a:rPr lang="ko-KR" altLang="en-US" b="0" dirty="0"/>
              <a:t>개의 연속 프레임이 있을 때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altLang="ko-KR" b="0" dirty="0"/>
              <a:t>GAP = 100</a:t>
            </a:r>
            <a:r>
              <a:rPr lang="ko-KR" altLang="en-US" b="0" dirty="0"/>
              <a:t>이면 </a:t>
            </a:r>
            <a:r>
              <a:rPr lang="en-US" altLang="ko-KR" b="0" dirty="0"/>
              <a:t>10</a:t>
            </a:r>
            <a:r>
              <a:rPr lang="ko-KR" altLang="en-US" b="0" dirty="0"/>
              <a:t>개 프레임 중 하나만 반환된다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사용자는 질의에 신뢰수준과 함께 절대오차</a:t>
            </a:r>
            <a:r>
              <a:rPr lang="en-US" altLang="ko-KR" b="0" dirty="0"/>
              <a:t>, false positive error, false negative error</a:t>
            </a:r>
            <a:r>
              <a:rPr lang="ko-KR" altLang="en-US" b="0" dirty="0"/>
              <a:t>를 지정할 수 있다</a:t>
            </a:r>
            <a:r>
              <a:rPr lang="en-US" altLang="ko-KR" b="0" dirty="0"/>
              <a:t>.</a:t>
            </a:r>
          </a:p>
          <a:p>
            <a:pPr>
              <a:buFontTx/>
              <a:buChar char="-"/>
            </a:pPr>
            <a:endParaRPr lang="en-US" altLang="ko-KR" b="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FCOUNT: </a:t>
            </a:r>
            <a:r>
              <a:rPr lang="ko-KR" altLang="en-US" dirty="0"/>
              <a:t>프레임 평균값 계산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b="0" dirty="0"/>
              <a:t>첫 번째 비디오</a:t>
            </a:r>
            <a:r>
              <a:rPr lang="en-US" altLang="ko-KR" b="0" dirty="0"/>
              <a:t>: 10,000</a:t>
            </a:r>
            <a:r>
              <a:rPr lang="ko-KR" altLang="en-US" b="0" dirty="0"/>
              <a:t>개</a:t>
            </a:r>
            <a:r>
              <a:rPr lang="en-US" altLang="ko-KR" b="0" dirty="0"/>
              <a:t> </a:t>
            </a:r>
            <a:r>
              <a:rPr lang="ko-KR" altLang="en-US" b="0" dirty="0"/>
              <a:t>프레임 중 모든 프레임에서 차</a:t>
            </a:r>
            <a:r>
              <a:rPr lang="en-US" altLang="ko-KR" b="0" dirty="0"/>
              <a:t>(car)</a:t>
            </a:r>
            <a:r>
              <a:rPr lang="ko-KR" altLang="en-US" b="0" dirty="0"/>
              <a:t>가 있음 → </a:t>
            </a:r>
            <a:r>
              <a:rPr lang="en-US" altLang="ko-KR" b="0" dirty="0"/>
              <a:t>FCOUNT=1</a:t>
            </a:r>
          </a:p>
          <a:p>
            <a:pPr marL="0" indent="0">
              <a:buNone/>
            </a:pPr>
            <a:r>
              <a:rPr lang="ko-KR" altLang="en-US" b="0" dirty="0"/>
              <a:t>두 번째 비디오</a:t>
            </a:r>
            <a:r>
              <a:rPr lang="en-US" altLang="ko-KR" b="0" dirty="0"/>
              <a:t>:</a:t>
            </a:r>
            <a:r>
              <a:rPr lang="ko-KR" altLang="en-US" b="0" dirty="0"/>
              <a:t> </a:t>
            </a:r>
            <a:r>
              <a:rPr lang="en-US" altLang="ko-KR" b="0" dirty="0"/>
              <a:t>10</a:t>
            </a:r>
            <a:r>
              <a:rPr lang="ko-KR" altLang="en-US" b="0" dirty="0"/>
              <a:t>개 프레임 중 </a:t>
            </a:r>
            <a:r>
              <a:rPr lang="en-US" altLang="ko-KR" b="0" dirty="0"/>
              <a:t>1</a:t>
            </a:r>
            <a:r>
              <a:rPr lang="ko-KR" altLang="en-US" b="0" dirty="0"/>
              <a:t>개의 프레임만 차</a:t>
            </a:r>
            <a:r>
              <a:rPr lang="en-US" altLang="ko-KR" b="0" dirty="0"/>
              <a:t>(car)</a:t>
            </a:r>
            <a:r>
              <a:rPr lang="ko-KR" altLang="en-US" b="0" dirty="0"/>
              <a:t>가 있음 → </a:t>
            </a:r>
            <a:r>
              <a:rPr lang="en-US" altLang="ko-KR" b="0" dirty="0"/>
              <a:t>FCOUNT=0.1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2AB008-4B5E-E29F-1F20-4D248825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368" y="2174477"/>
            <a:ext cx="3594820" cy="1839747"/>
          </a:xfrm>
          <a:prstGeom prst="rect">
            <a:avLst/>
          </a:prstGeom>
          <a:ln>
            <a:solidFill>
              <a:srgbClr val="243434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E23C29-1CB9-846D-C0B9-EF4CD67AB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264"/>
          <a:stretch/>
        </p:blipFill>
        <p:spPr>
          <a:xfrm>
            <a:off x="2130648" y="4545046"/>
            <a:ext cx="4897398" cy="2055922"/>
          </a:xfrm>
          <a:prstGeom prst="rect">
            <a:avLst/>
          </a:prstGeom>
          <a:ln>
            <a:solidFill>
              <a:srgbClr val="243434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56C0AF-0B68-DBA3-367E-EE2B0E35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7" y="4615921"/>
            <a:ext cx="1647825" cy="17145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729275-BAA2-8A95-9F69-F3F14CD5DB76}"/>
              </a:ext>
            </a:extLst>
          </p:cNvPr>
          <p:cNvSpPr/>
          <p:nvPr/>
        </p:nvSpPr>
        <p:spPr>
          <a:xfrm>
            <a:off x="471487" y="4929534"/>
            <a:ext cx="569913" cy="13039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CD116B-1B3C-8FFA-4081-DE9FE8F53124}"/>
              </a:ext>
            </a:extLst>
          </p:cNvPr>
          <p:cNvSpPr/>
          <p:nvPr/>
        </p:nvSpPr>
        <p:spPr>
          <a:xfrm>
            <a:off x="2389410" y="4768704"/>
            <a:ext cx="1008000" cy="170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0AE420-4E26-3CB7-EF1F-DAA548AD5828}"/>
              </a:ext>
            </a:extLst>
          </p:cNvPr>
          <p:cNvSpPr/>
          <p:nvPr/>
        </p:nvSpPr>
        <p:spPr>
          <a:xfrm>
            <a:off x="8385027" y="2492121"/>
            <a:ext cx="1008063" cy="1071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9855855-4550-1430-DB16-DAD364D6DE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959" b="71457"/>
          <a:stretch/>
        </p:blipFill>
        <p:spPr>
          <a:xfrm>
            <a:off x="7156635" y="4907668"/>
            <a:ext cx="4638675" cy="1071185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F7EFDF-27C0-A40F-3081-7C68C712DE83}"/>
              </a:ext>
            </a:extLst>
          </p:cNvPr>
          <p:cNvSpPr txBox="1"/>
          <p:nvPr/>
        </p:nvSpPr>
        <p:spPr>
          <a:xfrm>
            <a:off x="7028046" y="5987951"/>
            <a:ext cx="240030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rgbClr val="243434"/>
                </a:solidFill>
              </a:defRPr>
            </a:lvl1pPr>
          </a:lstStyle>
          <a:p>
            <a:pPr marL="0" indent="0" algn="ctr">
              <a:buNone/>
            </a:pPr>
            <a:r>
              <a:rPr lang="ko-KR" altLang="en-US" sz="1200" b="0" dirty="0">
                <a:solidFill>
                  <a:srgbClr val="FF0000"/>
                </a:solidFill>
              </a:rPr>
              <a:t>프레임 당 평균 차량 수를 계산</a:t>
            </a:r>
            <a:endParaRPr lang="en-US" altLang="ko-KR" sz="1200" b="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9383DC-61BC-1117-5894-7F41DFCED5D2}"/>
              </a:ext>
            </a:extLst>
          </p:cNvPr>
          <p:cNvSpPr txBox="1"/>
          <p:nvPr/>
        </p:nvSpPr>
        <p:spPr>
          <a:xfrm>
            <a:off x="9361672" y="5987951"/>
            <a:ext cx="240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rgbClr val="243434"/>
                </a:solidFill>
              </a:defRPr>
            </a:lvl1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200" b="0" dirty="0">
                <a:solidFill>
                  <a:srgbClr val="FF0000"/>
                </a:solidFill>
              </a:rPr>
              <a:t>적어도 하나의 버스와 다섯 대의 차량이 있는 프레임을 선택</a:t>
            </a:r>
            <a:endParaRPr lang="en-US" altLang="ko-KR" sz="1200" b="0" dirty="0">
              <a:solidFill>
                <a:srgbClr val="FF000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AFECE7-2A0B-CC55-55DB-303189BF9B8A}"/>
              </a:ext>
            </a:extLst>
          </p:cNvPr>
          <p:cNvCxnSpPr>
            <a:cxnSpLocks/>
          </p:cNvCxnSpPr>
          <p:nvPr/>
        </p:nvCxnSpPr>
        <p:spPr>
          <a:xfrm flipV="1">
            <a:off x="1041400" y="4768704"/>
            <a:ext cx="1348010" cy="1608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A174D7-B02C-3648-9273-9B3F70282783}"/>
              </a:ext>
            </a:extLst>
          </p:cNvPr>
          <p:cNvCxnSpPr>
            <a:cxnSpLocks/>
          </p:cNvCxnSpPr>
          <p:nvPr/>
        </p:nvCxnSpPr>
        <p:spPr>
          <a:xfrm>
            <a:off x="1041400" y="6221880"/>
            <a:ext cx="1348010" cy="2551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98B8DC-68AD-4147-9E32-B354A1F9F067}"/>
              </a:ext>
            </a:extLst>
          </p:cNvPr>
          <p:cNvSpPr/>
          <p:nvPr/>
        </p:nvSpPr>
        <p:spPr>
          <a:xfrm>
            <a:off x="7220132" y="5424002"/>
            <a:ext cx="1713573" cy="348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1BC90D-B78C-8455-1B57-A11D3C63BF73}"/>
              </a:ext>
            </a:extLst>
          </p:cNvPr>
          <p:cNvSpPr/>
          <p:nvPr/>
        </p:nvSpPr>
        <p:spPr>
          <a:xfrm>
            <a:off x="9274857" y="5733900"/>
            <a:ext cx="1583644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04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1D379A-E5CB-9227-DAD4-F6F658C2B34D}"/>
              </a:ext>
            </a:extLst>
          </p:cNvPr>
          <p:cNvSpPr/>
          <p:nvPr/>
        </p:nvSpPr>
        <p:spPr>
          <a:xfrm>
            <a:off x="224989" y="1066801"/>
            <a:ext cx="11636793" cy="6489700"/>
          </a:xfrm>
          <a:prstGeom prst="roundRect">
            <a:avLst>
              <a:gd name="adj" fmla="val 10292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A1869-C482-53A0-6F9B-F1BEBEF0423F}"/>
              </a:ext>
            </a:extLst>
          </p:cNvPr>
          <p:cNvSpPr/>
          <p:nvPr/>
        </p:nvSpPr>
        <p:spPr>
          <a:xfrm>
            <a:off x="0" y="0"/>
            <a:ext cx="12192000" cy="963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 4. Query Optimizer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96BA926-20BF-C0C7-85DD-9BE50964F91D}"/>
              </a:ext>
            </a:extLst>
          </p:cNvPr>
          <p:cNvSpPr/>
          <p:nvPr/>
        </p:nvSpPr>
        <p:spPr>
          <a:xfrm>
            <a:off x="3596972" y="1238320"/>
            <a:ext cx="4630931" cy="419100"/>
          </a:xfrm>
          <a:prstGeom prst="roundRect">
            <a:avLst>
              <a:gd name="adj" fmla="val 31818"/>
            </a:avLst>
          </a:prstGeom>
          <a:solidFill>
            <a:srgbClr val="2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Aggregation query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limit query</a:t>
            </a:r>
            <a:r>
              <a:rPr lang="ko-KR" altLang="en-US" sz="1400" b="1" dirty="0"/>
              <a:t>의 최적화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67C62-3820-53BB-AA28-F979F1B36665}"/>
              </a:ext>
            </a:extLst>
          </p:cNvPr>
          <p:cNvSpPr txBox="1"/>
          <p:nvPr/>
        </p:nvSpPr>
        <p:spPr>
          <a:xfrm>
            <a:off x="408213" y="1806771"/>
            <a:ext cx="11275785" cy="298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u="sng" dirty="0">
                <a:solidFill>
                  <a:srgbClr val="243434"/>
                </a:solidFill>
                <a:latin typeface="+mj-lt"/>
              </a:rPr>
              <a:t>규칙 기반 </a:t>
            </a:r>
            <a:r>
              <a:rPr lang="ko-KR" altLang="en-US" sz="1200" b="1" u="sng" dirty="0" err="1">
                <a:solidFill>
                  <a:srgbClr val="243434"/>
                </a:solidFill>
                <a:latin typeface="+mj-lt"/>
              </a:rPr>
              <a:t>옵티마이저</a:t>
            </a:r>
            <a:endParaRPr lang="en-US" altLang="ko-KR" sz="1200" b="1" dirty="0">
              <a:solidFill>
                <a:srgbClr val="243434"/>
              </a:solidFill>
              <a:latin typeface="+mj-lt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aggregation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 키워드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(FCOUNT)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가 포함된 경우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aggregation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에 대한 최적화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limit 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키워드가 포함된 경우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limit query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에 대한 최적화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그 외의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query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의 경우 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NOSCOPE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와 비슷한 필터를 적용</a:t>
            </a:r>
            <a:endParaRPr lang="en-US" altLang="ko-KR" sz="1200" dirty="0">
              <a:solidFill>
                <a:srgbClr val="243434"/>
              </a:solidFill>
              <a:latin typeface="+mj-lt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243434"/>
                </a:solidFill>
                <a:latin typeface="+mj-lt"/>
              </a:rPr>
              <a:t>장점</a:t>
            </a:r>
            <a:endParaRPr lang="en-US" altLang="ko-KR" sz="1200" b="1" dirty="0">
              <a:solidFill>
                <a:srgbClr val="243434"/>
              </a:solidFill>
              <a:latin typeface="+mj-lt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필터 및 특화된 신경망을 사용하므로 </a:t>
            </a:r>
            <a:r>
              <a:rPr lang="en-US" altLang="ko-KR" sz="1200" dirty="0">
                <a:solidFill>
                  <a:srgbClr val="FF0000"/>
                </a:solidFill>
                <a:latin typeface="+mj-lt"/>
              </a:rPr>
              <a:t>object detection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 비용을 줄임</a:t>
            </a:r>
            <a:endParaRPr lang="en-US" altLang="ko-KR" sz="1200" dirty="0">
              <a:solidFill>
                <a:srgbClr val="FF0000"/>
              </a:solidFill>
              <a:latin typeface="+mj-lt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두 최적화 모두 쿼리 실행 속도만 높이고 쿼리 정확도에는 영향을 미치지 않는다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. (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다음 장에서 계속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) </a:t>
            </a: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최적화 외에도 특화된 신경망모형의 가중치와 그 결과를 저장하여 </a:t>
            </a:r>
            <a:r>
              <a:rPr lang="ko-KR" altLang="en-US" sz="1200" dirty="0">
                <a:solidFill>
                  <a:srgbClr val="FF0000"/>
                </a:solidFill>
                <a:latin typeface="+mj-lt"/>
              </a:rPr>
              <a:t>작업을 재사용</a:t>
            </a:r>
            <a:r>
              <a:rPr lang="ko-KR" altLang="en-US" sz="1200" dirty="0">
                <a:solidFill>
                  <a:srgbClr val="243434"/>
                </a:solidFill>
                <a:latin typeface="+mj-lt"/>
              </a:rPr>
              <a:t>할 수 있다</a:t>
            </a:r>
            <a:r>
              <a:rPr lang="en-US" altLang="ko-KR" sz="1200" dirty="0">
                <a:solidFill>
                  <a:srgbClr val="243434"/>
                </a:solidFill>
                <a:latin typeface="+mj-lt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3F93FA-DF64-E127-99C9-A59A457EE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" r="-150" b="136"/>
          <a:stretch/>
        </p:blipFill>
        <p:spPr>
          <a:xfrm>
            <a:off x="7351487" y="4708290"/>
            <a:ext cx="4432300" cy="2149709"/>
          </a:xfrm>
          <a:prstGeom prst="rect">
            <a:avLst/>
          </a:prstGeom>
          <a:ln>
            <a:solidFill>
              <a:srgbClr val="243434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4091C2-84B8-7FCE-5774-5A1828F76823}"/>
              </a:ext>
            </a:extLst>
          </p:cNvPr>
          <p:cNvSpPr txBox="1"/>
          <p:nvPr/>
        </p:nvSpPr>
        <p:spPr>
          <a:xfrm>
            <a:off x="10477570" y="4459676"/>
            <a:ext cx="850307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rgbClr val="243434"/>
                </a:solidFill>
              </a:defRPr>
            </a:lvl1pPr>
          </a:lstStyle>
          <a:p>
            <a:pPr marL="0" indent="0" algn="ctr">
              <a:buNone/>
            </a:pPr>
            <a:r>
              <a:rPr lang="ko-KR" altLang="en-US" sz="1000" b="0" dirty="0">
                <a:solidFill>
                  <a:srgbClr val="FF0000"/>
                </a:solidFill>
              </a:rPr>
              <a:t>초당프레임</a:t>
            </a:r>
            <a:endParaRPr lang="en-US" altLang="ko-KR" sz="1000" b="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5FFA97-D51F-18D0-525F-36B0DE1441C8}"/>
              </a:ext>
            </a:extLst>
          </p:cNvPr>
          <p:cNvSpPr txBox="1"/>
          <p:nvPr/>
        </p:nvSpPr>
        <p:spPr>
          <a:xfrm>
            <a:off x="9627759" y="4479505"/>
            <a:ext cx="954810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rgbClr val="243434"/>
                </a:solidFill>
              </a:defRPr>
            </a:lvl1pPr>
          </a:lstStyle>
          <a:p>
            <a:pPr marL="0" indent="0" algn="ctr">
              <a:buNone/>
            </a:pPr>
            <a:r>
              <a:rPr lang="ko-KR" altLang="en-US" sz="1000" b="0">
                <a:solidFill>
                  <a:srgbClr val="FF0000"/>
                </a:solidFill>
              </a:rPr>
              <a:t>평균 정확도</a:t>
            </a:r>
            <a:endParaRPr lang="en-US" altLang="ko-KR" sz="1000" b="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80E593-01B8-C3E1-16C4-077ED5907AFD}"/>
              </a:ext>
            </a:extLst>
          </p:cNvPr>
          <p:cNvSpPr/>
          <p:nvPr/>
        </p:nvSpPr>
        <p:spPr>
          <a:xfrm>
            <a:off x="8131831" y="5359790"/>
            <a:ext cx="2872789" cy="5366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353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365863-c7ac-442c-a810-1b911ec1011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C166813315A9246A11709AC7C4BE578" ma:contentTypeVersion="14" ma:contentTypeDescription="새 문서를 만듭니다." ma:contentTypeScope="" ma:versionID="22846ddf05aac0c0896aab9ef8e8f55e">
  <xsd:schema xmlns:xsd="http://www.w3.org/2001/XMLSchema" xmlns:xs="http://www.w3.org/2001/XMLSchema" xmlns:p="http://schemas.microsoft.com/office/2006/metadata/properties" xmlns:ns3="26365863-c7ac-442c-a810-1b911ec10114" xmlns:ns4="7977ba7d-00d4-45d9-9024-259e72ad49b5" targetNamespace="http://schemas.microsoft.com/office/2006/metadata/properties" ma:root="true" ma:fieldsID="c8c8002b79ea66bba427d62d390a37a4" ns3:_="" ns4:_="">
    <xsd:import namespace="26365863-c7ac-442c-a810-1b911ec10114"/>
    <xsd:import namespace="7977ba7d-00d4-45d9-9024-259e72ad49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65863-c7ac-442c-a810-1b911ec10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77ba7d-00d4-45d9-9024-259e72ad49b5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57DA3A-7819-45D2-9249-B5711D9C7C6A}">
  <ds:schemaRefs>
    <ds:schemaRef ds:uri="26365863-c7ac-442c-a810-1b911ec10114"/>
    <ds:schemaRef ds:uri="http://schemas.microsoft.com/office/2006/metadata/properties"/>
    <ds:schemaRef ds:uri="7977ba7d-00d4-45d9-9024-259e72ad49b5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2D7A20C-C98B-4742-947D-4DB1A13026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438131-7EAD-4238-A8B0-0A53B7001D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365863-c7ac-442c-a810-1b911ec10114"/>
    <ds:schemaRef ds:uri="7977ba7d-00d4-45d9-9024-259e72ad49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8928</TotalTime>
  <Words>3432</Words>
  <Application>Microsoft Office PowerPoint</Application>
  <PresentationFormat>와이드스크린</PresentationFormat>
  <Paragraphs>462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Söhne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신지은</dc:creator>
  <cp:lastModifiedBy>신지은</cp:lastModifiedBy>
  <cp:revision>537</cp:revision>
  <dcterms:created xsi:type="dcterms:W3CDTF">2023-04-03T11:50:20Z</dcterms:created>
  <dcterms:modified xsi:type="dcterms:W3CDTF">2023-04-12T01:37:25Z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0x0101004C166813315A9246A11709AC7C4BE578</vt:lpwstr>
  </property>
</Properties>
</file>